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4"/>
  </p:notesMasterIdLst>
  <p:handoutMasterIdLst>
    <p:handoutMasterId r:id="rId55"/>
  </p:handoutMasterIdLst>
  <p:sldIdLst>
    <p:sldId id="259" r:id="rId2"/>
    <p:sldId id="262" r:id="rId3"/>
    <p:sldId id="303" r:id="rId4"/>
    <p:sldId id="305" r:id="rId5"/>
    <p:sldId id="306" r:id="rId6"/>
    <p:sldId id="310" r:id="rId7"/>
    <p:sldId id="327" r:id="rId8"/>
    <p:sldId id="311" r:id="rId9"/>
    <p:sldId id="307" r:id="rId10"/>
    <p:sldId id="338" r:id="rId11"/>
    <p:sldId id="308" r:id="rId12"/>
    <p:sldId id="309" r:id="rId13"/>
    <p:sldId id="325" r:id="rId14"/>
    <p:sldId id="326" r:id="rId15"/>
    <p:sldId id="304" r:id="rId16"/>
    <p:sldId id="329" r:id="rId17"/>
    <p:sldId id="339" r:id="rId18"/>
    <p:sldId id="340" r:id="rId19"/>
    <p:sldId id="332" r:id="rId20"/>
    <p:sldId id="328" r:id="rId21"/>
    <p:sldId id="312" r:id="rId22"/>
    <p:sldId id="313" r:id="rId23"/>
    <p:sldId id="321" r:id="rId24"/>
    <p:sldId id="322" r:id="rId25"/>
    <p:sldId id="314" r:id="rId26"/>
    <p:sldId id="336" r:id="rId27"/>
    <p:sldId id="337" r:id="rId28"/>
    <p:sldId id="330" r:id="rId29"/>
    <p:sldId id="333" r:id="rId30"/>
    <p:sldId id="334" r:id="rId31"/>
    <p:sldId id="315" r:id="rId32"/>
    <p:sldId id="316" r:id="rId33"/>
    <p:sldId id="317" r:id="rId34"/>
    <p:sldId id="318" r:id="rId35"/>
    <p:sldId id="319" r:id="rId36"/>
    <p:sldId id="320" r:id="rId37"/>
    <p:sldId id="335" r:id="rId38"/>
    <p:sldId id="277" r:id="rId39"/>
    <p:sldId id="276" r:id="rId40"/>
    <p:sldId id="323" r:id="rId41"/>
    <p:sldId id="281" r:id="rId42"/>
    <p:sldId id="298" r:id="rId43"/>
    <p:sldId id="296" r:id="rId44"/>
    <p:sldId id="290" r:id="rId45"/>
    <p:sldId id="288" r:id="rId46"/>
    <p:sldId id="289" r:id="rId47"/>
    <p:sldId id="297" r:id="rId48"/>
    <p:sldId id="291" r:id="rId49"/>
    <p:sldId id="292" r:id="rId50"/>
    <p:sldId id="293" r:id="rId51"/>
    <p:sldId id="294" r:id="rId52"/>
    <p:sldId id="29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62"/>
            <p14:sldId id="303"/>
            <p14:sldId id="305"/>
            <p14:sldId id="306"/>
            <p14:sldId id="310"/>
            <p14:sldId id="327"/>
            <p14:sldId id="311"/>
            <p14:sldId id="307"/>
            <p14:sldId id="338"/>
            <p14:sldId id="308"/>
            <p14:sldId id="309"/>
            <p14:sldId id="325"/>
            <p14:sldId id="326"/>
            <p14:sldId id="304"/>
            <p14:sldId id="329"/>
            <p14:sldId id="339"/>
            <p14:sldId id="340"/>
            <p14:sldId id="332"/>
            <p14:sldId id="328"/>
            <p14:sldId id="312"/>
            <p14:sldId id="313"/>
            <p14:sldId id="321"/>
            <p14:sldId id="322"/>
            <p14:sldId id="314"/>
            <p14:sldId id="336"/>
            <p14:sldId id="337"/>
            <p14:sldId id="330"/>
            <p14:sldId id="333"/>
            <p14:sldId id="334"/>
            <p14:sldId id="315"/>
            <p14:sldId id="316"/>
            <p14:sldId id="317"/>
            <p14:sldId id="318"/>
            <p14:sldId id="319"/>
            <p14:sldId id="320"/>
            <p14:sldId id="335"/>
            <p14:sldId id="277"/>
            <p14:sldId id="276"/>
            <p14:sldId id="323"/>
          </p14:sldIdLst>
        </p14:section>
        <p14:section name="Overview and Objectives" id="{ABA716BF-3A5C-4ADB-94C9-CFEF84EBA240}">
          <p14:sldIdLst>
            <p14:sldId id="281"/>
            <p14:sldId id="298"/>
            <p14:sldId id="296"/>
            <p14:sldId id="290"/>
            <p14:sldId id="288"/>
            <p14:sldId id="289"/>
            <p14:sldId id="297"/>
            <p14:sldId id="291"/>
            <p14:sldId id="292"/>
            <p14:sldId id="293"/>
            <p14:sldId id="294"/>
            <p14:sldId id="2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88" d="100"/>
          <a:sy n="88" d="100"/>
        </p:scale>
        <p:origin x="-1784" y="-14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smtClean="0">
              <a:effectLst>
                <a:outerShdw blurRad="38100" dist="38100" dir="2700000" algn="tl">
                  <a:srgbClr val="000000">
                    <a:alpha val="43137"/>
                  </a:srgbClr>
                </a:outerShdw>
              </a:effectLst>
            </a:rPr>
            <a:t>Narrative &amp; Counternarrative</a:t>
          </a:r>
          <a:endParaRPr lang="en-US"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3200" dirty="0" smtClean="0">
              <a:effectLst>
                <a:outerShdw blurRad="38100" dist="38100" dir="2700000" algn="tl">
                  <a:srgbClr val="000000">
                    <a:alpha val="43137"/>
                  </a:srgbClr>
                </a:outerShdw>
              </a:effectLst>
            </a:rPr>
            <a:t>What is Antenarrative</a:t>
          </a:r>
          <a:endParaRPr lang="en-US" sz="32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3200" dirty="0" smtClean="0">
              <a:effectLst>
                <a:outerShdw blurRad="38100" dist="38100" dir="2700000" algn="tl">
                  <a:srgbClr val="000000">
                    <a:alpha val="43137"/>
                  </a:srgbClr>
                </a:outerShdw>
              </a:effectLst>
            </a:rPr>
            <a:t>Sensemaking &amp; Storytelling</a:t>
          </a:r>
          <a:endParaRPr lang="en-US"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3D887057-7E91-45EF-8E4B-3006C2DFECB4}" type="presOf" srcId="{6BE4E373-0656-4EDC-821E-BE09C952B1F6}" destId="{C7C3E6FD-D83F-4BDA-907E-B5EE041DA931}" srcOrd="0" destOrd="0" presId="urn:microsoft.com/office/officeart/2005/8/layout/vList5"/>
    <dgm:cxn modelId="{B6416E04-E5DE-46CA-AD27-47EBE280D636}"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5417F3DF-8CAE-4E6C-ADBB-ED6F50084B8E}" type="presOf" srcId="{D1776C8F-2B10-4075-8DF7-7F65AB725ED5}" destId="{F5034101-5B7D-4FE7-B47A-5A48CF39606B}"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DBCA7E61-D822-40A0-A27A-D7E092386A0B}" type="presOf" srcId="{F6FEADD9-F67D-41F5-BA4C-3C84956E7F46}" destId="{AAE7A1E6-6847-453D-B55B-8A82BF138C1D}" srcOrd="0" destOrd="0" presId="urn:microsoft.com/office/officeart/2005/8/layout/vList5"/>
    <dgm:cxn modelId="{9A0DCB65-9DCB-4972-9768-1762E4116F3C}" type="presOf" srcId="{74EE5CD8-078F-4590-BF9C-A341A294A016}" destId="{7E429971-BC57-430F-BB25-C0574E5E39E3}"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1D12F37E-DF42-400C-B5B5-A8FAF49EC0EC}" type="presOf" srcId="{1E4D3931-0DBD-4211-A24A-6AF364284B1E}" destId="{D54B1729-BC98-42C1-9C6C-D65DCBA4358F}" srcOrd="0" destOrd="0" presId="urn:microsoft.com/office/officeart/2005/8/layout/vList5"/>
    <dgm:cxn modelId="{AFF7133D-5E9D-4613-9299-006F9E49301B}" type="presOf" srcId="{AA046201-5C4D-445E-BF0B-5C6D2B0A1945}" destId="{C04276DC-EE64-470A-B8BC-09067B8045FA}"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066871" y="-1848315"/>
          <a:ext cx="1047750"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Sensemaking &amp; Storytelling</a:t>
          </a:r>
          <a:endParaRPr lang="en-US" sz="3200" kern="1200" dirty="0">
            <a:effectLst>
              <a:outerShdw blurRad="38100" dist="38100" dir="2700000" algn="tl">
                <a:srgbClr val="000000">
                  <a:alpha val="43137"/>
                </a:srgbClr>
              </a:outerShdw>
            </a:effectLst>
          </a:endParaRPr>
        </a:p>
      </dsp:txBody>
      <dsp:txXfrm rot="-5400000">
        <a:off x="1085603" y="132953"/>
        <a:ext cx="5010287" cy="1047750"/>
      </dsp:txXfrm>
    </dsp:sp>
    <dsp:sp modelId="{7E429971-BC57-430F-BB25-C0574E5E39E3}">
      <dsp:nvSpPr>
        <dsp:cNvPr id="0" name=""/>
        <dsp:cNvSpPr/>
      </dsp:nvSpPr>
      <dsp:spPr>
        <a:xfrm>
          <a:off x="109" y="0"/>
          <a:ext cx="1085492" cy="13096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1</a:t>
          </a:r>
          <a:endParaRPr lang="en-US" sz="4400" kern="1200" dirty="0"/>
        </a:p>
      </dsp:txBody>
      <dsp:txXfrm>
        <a:off x="53098" y="52989"/>
        <a:ext cx="979514" cy="1203709"/>
      </dsp:txXfrm>
    </dsp:sp>
    <dsp:sp modelId="{B37A5355-225B-4C6F-AED7-6C620F99EECC}">
      <dsp:nvSpPr>
        <dsp:cNvPr id="0" name=""/>
        <dsp:cNvSpPr/>
      </dsp:nvSpPr>
      <dsp:spPr>
        <a:xfrm rot="5400000">
          <a:off x="3066871" y="-473143"/>
          <a:ext cx="1047750" cy="5010287"/>
        </a:xfrm>
        <a:prstGeom prst="rect">
          <a:avLst/>
        </a:prstGeom>
        <a:solidFill>
          <a:schemeClr val="accent3">
            <a:tint val="40000"/>
            <a:alpha val="90000"/>
            <a:hueOff val="5358426"/>
            <a:satOff val="-6896"/>
            <a:lumOff val="-537"/>
            <a:alphaOff val="0"/>
          </a:schemeClr>
        </a:solidFill>
        <a:ln w="9525" cap="flat" cmpd="sng" algn="ctr">
          <a:solidFill>
            <a:schemeClr val="accent3">
              <a:tint val="40000"/>
              <a:alpha val="90000"/>
              <a:hueOff val="5358426"/>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Narrative &amp; Counternarrative</a:t>
          </a:r>
          <a:endParaRPr lang="en-US" sz="3200" kern="1200" dirty="0">
            <a:effectLst>
              <a:outerShdw blurRad="38100" dist="38100" dir="2700000" algn="tl">
                <a:srgbClr val="000000">
                  <a:alpha val="43137"/>
                </a:srgbClr>
              </a:outerShdw>
            </a:effectLst>
          </a:endParaRPr>
        </a:p>
      </dsp:txBody>
      <dsp:txXfrm rot="-5400000">
        <a:off x="1085603" y="1508125"/>
        <a:ext cx="5010287" cy="1047750"/>
      </dsp:txXfrm>
    </dsp:sp>
    <dsp:sp modelId="{C04276DC-EE64-470A-B8BC-09067B8045FA}">
      <dsp:nvSpPr>
        <dsp:cNvPr id="0" name=""/>
        <dsp:cNvSpPr/>
      </dsp:nvSpPr>
      <dsp:spPr>
        <a:xfrm>
          <a:off x="109" y="1377156"/>
          <a:ext cx="1085492" cy="1309687"/>
        </a:xfrm>
        <a:prstGeom prst="roundRect">
          <a:avLst/>
        </a:prstGeom>
        <a:gradFill rotWithShape="0">
          <a:gsLst>
            <a:gs pos="0">
              <a:schemeClr val="accent3">
                <a:hueOff val="5625133"/>
                <a:satOff val="-8440"/>
                <a:lumOff val="-1373"/>
                <a:alphaOff val="0"/>
                <a:shade val="51000"/>
                <a:satMod val="130000"/>
              </a:schemeClr>
            </a:gs>
            <a:gs pos="80000">
              <a:schemeClr val="accent3">
                <a:hueOff val="5625133"/>
                <a:satOff val="-8440"/>
                <a:lumOff val="-1373"/>
                <a:alphaOff val="0"/>
                <a:shade val="93000"/>
                <a:satMod val="130000"/>
              </a:schemeClr>
            </a:gs>
            <a:gs pos="100000">
              <a:schemeClr val="accent3">
                <a:hueOff val="5625133"/>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2</a:t>
          </a:r>
          <a:endParaRPr lang="en-US" sz="4400" kern="1200" dirty="0"/>
        </a:p>
      </dsp:txBody>
      <dsp:txXfrm>
        <a:off x="53098" y="1430145"/>
        <a:ext cx="979514" cy="1203709"/>
      </dsp:txXfrm>
    </dsp:sp>
    <dsp:sp modelId="{C7C3E6FD-D83F-4BDA-907E-B5EE041DA931}">
      <dsp:nvSpPr>
        <dsp:cNvPr id="0" name=""/>
        <dsp:cNvSpPr/>
      </dsp:nvSpPr>
      <dsp:spPr>
        <a:xfrm rot="5400000">
          <a:off x="3066871" y="902028"/>
          <a:ext cx="1047750" cy="5010287"/>
        </a:xfrm>
        <a:prstGeom prst="rect">
          <a:avLst/>
        </a:prstGeom>
        <a:solidFill>
          <a:schemeClr val="accent3">
            <a:tint val="40000"/>
            <a:alpha val="90000"/>
            <a:hueOff val="10716852"/>
            <a:satOff val="-13793"/>
            <a:lumOff val="-1075"/>
            <a:alphaOff val="0"/>
          </a:schemeClr>
        </a:solidFill>
        <a:ln w="9525" cap="flat" cmpd="sng" algn="ctr">
          <a:solidFill>
            <a:schemeClr val="accent3">
              <a:tint val="40000"/>
              <a:alpha val="90000"/>
              <a:hueOff val="10716852"/>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What is Antenarrative</a:t>
          </a:r>
          <a:endParaRPr lang="en-US" sz="3200" kern="1200" dirty="0">
            <a:effectLst>
              <a:outerShdw blurRad="38100" dist="38100" dir="2700000" algn="tl">
                <a:srgbClr val="000000">
                  <a:alpha val="43137"/>
                </a:srgbClr>
              </a:outerShdw>
            </a:effectLst>
          </a:endParaRPr>
        </a:p>
      </dsp:txBody>
      <dsp:txXfrm rot="-5400000">
        <a:off x="1085603" y="2883296"/>
        <a:ext cx="5010287" cy="1047750"/>
      </dsp:txXfrm>
    </dsp:sp>
    <dsp:sp modelId="{F5034101-5B7D-4FE7-B47A-5A48CF39606B}">
      <dsp:nvSpPr>
        <dsp:cNvPr id="0" name=""/>
        <dsp:cNvSpPr/>
      </dsp:nvSpPr>
      <dsp:spPr>
        <a:xfrm>
          <a:off x="109" y="2752328"/>
          <a:ext cx="1085492" cy="1309687"/>
        </a:xfrm>
        <a:prstGeom prst="roundRect">
          <a:avLst/>
        </a:prstGeom>
        <a:gradFill rotWithShape="0">
          <a:gsLst>
            <a:gs pos="0">
              <a:schemeClr val="accent3">
                <a:hueOff val="11250266"/>
                <a:satOff val="-16880"/>
                <a:lumOff val="-2745"/>
                <a:alphaOff val="0"/>
                <a:shade val="51000"/>
                <a:satMod val="130000"/>
              </a:schemeClr>
            </a:gs>
            <a:gs pos="80000">
              <a:schemeClr val="accent3">
                <a:hueOff val="11250266"/>
                <a:satOff val="-16880"/>
                <a:lumOff val="-2745"/>
                <a:alphaOff val="0"/>
                <a:shade val="93000"/>
                <a:satMod val="130000"/>
              </a:schemeClr>
            </a:gs>
            <a:gs pos="100000">
              <a:schemeClr val="accent3">
                <a:hueOff val="11250266"/>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3</a:t>
          </a:r>
          <a:endParaRPr lang="en-US" sz="4400" kern="1200" dirty="0"/>
        </a:p>
      </dsp:txBody>
      <dsp:txXfrm>
        <a:off x="53098" y="2805317"/>
        <a:ext cx="979514" cy="12037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5/25/16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5/25/16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u="none" kern="1200" dirty="0" smtClean="0">
                <a:solidFill>
                  <a:schemeClr val="tx1"/>
                </a:solidFill>
                <a:effectLst/>
                <a:latin typeface="+mn-lt"/>
                <a:ea typeface="+mn-ea"/>
                <a:cs typeface="+mn-cs"/>
              </a:rPr>
              <a:t>Sections can help to organize your slides or facilitate collaboration between multiple authors. On the </a:t>
            </a:r>
            <a:r>
              <a:rPr lang="en-US" sz="1200" b="1" u="none" kern="1200" dirty="0" smtClean="0">
                <a:solidFill>
                  <a:schemeClr val="tx1"/>
                </a:solidFill>
                <a:effectLst/>
                <a:latin typeface="+mn-lt"/>
                <a:ea typeface="+mn-ea"/>
                <a:cs typeface="+mn-cs"/>
              </a:rPr>
              <a:t>Home</a:t>
            </a:r>
            <a:r>
              <a:rPr lang="en-US" sz="1200" u="none" kern="1200" dirty="0" smtClean="0">
                <a:solidFill>
                  <a:schemeClr val="tx1"/>
                </a:solidFill>
                <a:effectLst/>
                <a:latin typeface="+mn-lt"/>
                <a:ea typeface="+mn-ea"/>
                <a:cs typeface="+mn-cs"/>
              </a:rPr>
              <a:t> tab under </a:t>
            </a:r>
            <a:r>
              <a:rPr lang="en-US" sz="1200" b="1" u="none" kern="1200" dirty="0" smtClean="0">
                <a:solidFill>
                  <a:schemeClr val="tx1"/>
                </a:solidFill>
                <a:effectLst/>
                <a:latin typeface="+mn-lt"/>
                <a:ea typeface="+mn-ea"/>
                <a:cs typeface="+mn-cs"/>
              </a:rPr>
              <a:t>Slides</a:t>
            </a:r>
            <a:r>
              <a:rPr lang="en-US" sz="1200" u="none" kern="1200" dirty="0" smtClean="0">
                <a:solidFill>
                  <a:schemeClr val="tx1"/>
                </a:solidFill>
                <a:effectLst/>
                <a:latin typeface="+mn-lt"/>
                <a:ea typeface="+mn-ea"/>
                <a:cs typeface="+mn-cs"/>
              </a:rPr>
              <a:t>, click </a:t>
            </a:r>
            <a:r>
              <a:rPr lang="en-US" sz="1200" b="1" u="none" kern="1200" dirty="0" smtClean="0">
                <a:solidFill>
                  <a:schemeClr val="tx1"/>
                </a:solidFill>
                <a:effectLst/>
                <a:latin typeface="+mn-lt"/>
                <a:ea typeface="+mn-ea"/>
                <a:cs typeface="+mn-cs"/>
              </a:rPr>
              <a:t>Section</a:t>
            </a:r>
            <a:r>
              <a:rPr lang="en-US" sz="1200" u="none" kern="1200" dirty="0" smtClean="0">
                <a:solidFill>
                  <a:schemeClr val="tx1"/>
                </a:solidFill>
                <a:effectLst/>
                <a:latin typeface="+mn-lt"/>
                <a:ea typeface="+mn-ea"/>
                <a:cs typeface="+mn-cs"/>
              </a:rPr>
              <a:t>, and then click </a:t>
            </a:r>
            <a:r>
              <a:rPr lang="en-US" sz="1200" b="1" u="none" kern="1200" dirty="0" smtClean="0">
                <a:solidFill>
                  <a:schemeClr val="tx1"/>
                </a:solidFill>
                <a:effectLst/>
                <a:latin typeface="+mn-lt"/>
                <a:ea typeface="+mn-ea"/>
                <a:cs typeface="+mn-cs"/>
              </a:rPr>
              <a:t>Add Section</a:t>
            </a:r>
            <a:r>
              <a:rPr lang="en-US" sz="1200" u="none" kern="1200" dirty="0" smtClean="0">
                <a:solidFill>
                  <a:schemeClr val="tx1"/>
                </a:solidFill>
                <a:effectLst/>
                <a:latin typeface="+mn-lt"/>
                <a:ea typeface="+mn-ea"/>
                <a:cs typeface="+mn-cs"/>
              </a:rPr>
              <a:t>.</a:t>
            </a:r>
          </a:p>
          <a:p>
            <a:pPr lvl="0"/>
            <a:endParaRPr lang="en-US" sz="1200" b="1" dirty="0" smtClean="0"/>
          </a:p>
          <a:p>
            <a:pPr lvl="0"/>
            <a:r>
              <a:rPr lang="en-US" sz="1200" b="1" dirty="0" smtClean="0"/>
              <a:t>Notes</a:t>
            </a:r>
          </a:p>
          <a:p>
            <a:pPr lvl="0"/>
            <a:r>
              <a:rPr lang="en-US" sz="1200" u="none" kern="1200" dirty="0" smtClean="0">
                <a:solidFill>
                  <a:schemeClr val="tx1"/>
                </a:solidFill>
                <a:effectLst/>
                <a:latin typeface="+mn-lt"/>
                <a:ea typeface="+mn-ea"/>
                <a:cs typeface="+mn-cs"/>
              </a:rPr>
              <a:t>Use the Notes pane for delivery notes or to provide additional details for the audience. You can see these notes in Presenter View during your presentation. </a:t>
            </a:r>
          </a:p>
          <a:p>
            <a:pPr lvl="0"/>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r>
              <a:rPr lang="en-US" sz="1200" u="none" kern="1200" dirty="0" smtClean="0">
                <a:solidFill>
                  <a:schemeClr val="tx1"/>
                </a:solidFill>
                <a:effectLst/>
                <a:latin typeface="+mn-lt"/>
                <a:ea typeface="+mn-ea"/>
                <a:cs typeface="+mn-cs"/>
              </a:rPr>
              <a:t>This is another option for an overview slide. </a:t>
            </a:r>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38</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39</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EE025-866A-E24D-B50F-90E1B93CD604}" type="datetime1">
              <a:rPr lang="en-US" smtClean="0"/>
              <a:t>5/25/16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06C20-2835-D843-92AB-5F447FB7C460}" type="datetime1">
              <a:rPr lang="en-US" smtClean="0"/>
              <a:t>5/25/16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A4A1E6D1-FF8C-2C47-A43A-F1E6854FE8C3}" type="datetime1">
              <a:rPr lang="en-US" smtClean="0"/>
              <a:t>5/25/16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1C3FBAA7-2BC8-AC4B-BCB5-5531EC4E59D0}" type="datetime1">
              <a:rPr lang="en-US" smtClean="0"/>
              <a:t>5/25/16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A47BF-1265-B74D-87E5-F5F988B52322}" type="datetime1">
              <a:rPr lang="en-US" smtClean="0"/>
              <a:t>5/25/16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67CBF1-07E9-E24F-B44A-DCCAE5AE740E}" type="datetime1">
              <a:rPr lang="en-US" smtClean="0"/>
              <a:t>5/25/16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7B3721-C0E2-AA4E-980F-69C02FE5DEB4}" type="datetime1">
              <a:rPr lang="en-US" smtClean="0"/>
              <a:t>5/25/16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CD284-A32B-AD4D-831E-BD2968102CF6}" type="datetime1">
              <a:rPr lang="en-US" smtClean="0"/>
              <a:t>5/25/16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6C339-B63B-5C41-9228-096EEE6F1B65}" type="datetime1">
              <a:rPr lang="en-US" smtClean="0"/>
              <a:t>5/25/16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931D7F-0927-FE4F-97E5-E56A93B669EF}" type="datetime1">
              <a:rPr lang="en-US" smtClean="0"/>
              <a:t>5/25/16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8AB36-E26D-4249-BBA7-09F55673EF7C}" type="datetime1">
              <a:rPr lang="en-US" smtClean="0"/>
              <a:t>5/25/16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C3E4E-7122-3742-8944-19D1B8452816}" type="datetime1">
              <a:rPr lang="en-US" smtClean="0"/>
              <a:t>5/25/16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xmlns:p14="http://schemas.microsoft.com/office/powerpoint/2010/main" spd="slow">
    <p:wipe dir="d"/>
  </p:transition>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1.xml"/><Relationship Id="rId6"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1" Type="http://schemas.openxmlformats.org/officeDocument/2006/relationships/tags" Target="../tags/tag5.xml"/><Relationship Id="rId2" Type="http://schemas.openxmlformats.org/officeDocument/2006/relationships/tags" Target="../tags/tag6.xml"/></Relationships>
</file>

<file path=ppt/slides/_rels/slide39.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3.xml"/><Relationship Id="rId5" Type="http://schemas.openxmlformats.org/officeDocument/2006/relationships/notesSlide" Target="../notesSlides/notesSlide4.xml"/><Relationship Id="rId6" Type="http://schemas.openxmlformats.org/officeDocument/2006/relationships/hyperlink" Target="http://business.nmsu.edu/~dboje/papers/Boje_Storytelling_ASQ_1991.pdf" TargetMode="External"/><Relationship Id="rId7" Type="http://schemas.openxmlformats.org/officeDocument/2006/relationships/hyperlink" Target="https://davidboje.wordpress.com/" TargetMode="External"/><Relationship Id="rId8" Type="http://schemas.openxmlformats.org/officeDocument/2006/relationships/hyperlink" Target="https://davidboje.wordpress.com/2016/05/24/dialectical-storytelling-science-in-a-multifractal-world/" TargetMode="External"/><Relationship Id="rId9" Type="http://schemas.openxmlformats.org/officeDocument/2006/relationships/hyperlink" Target="https://davidboje.wordpress.com/2016/05/22/is-storytelling-science-possible-in-higher-education/" TargetMode="External"/><Relationship Id="rId10" Type="http://schemas.openxmlformats.org/officeDocument/2006/relationships/hyperlink" Target="https://davidboje.wordpress.com/2016/05/21/answers-to-antenarrative-questions-at-copenhagen-business-school/" TargetMode="External"/><Relationship Id="rId1" Type="http://schemas.openxmlformats.org/officeDocument/2006/relationships/tags" Target="../tags/tag7.xml"/><Relationship Id="rId2" Type="http://schemas.openxmlformats.org/officeDocument/2006/relationships/tags" Target="../tags/tag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743200" y="1981200"/>
            <a:ext cx="6180224" cy="2613025"/>
          </a:xfrm>
        </p:spPr>
        <p:txBody>
          <a:bodyPr>
            <a:normAutofit/>
          </a:bodyPr>
          <a:lstStyle/>
          <a:p>
            <a:r>
              <a:rPr lang="en-US" dirty="0"/>
              <a:t>What is relation between Storytelling and </a:t>
            </a:r>
            <a:r>
              <a:rPr lang="en-US" dirty="0" smtClean="0"/>
              <a:t>Sensemaking?</a:t>
            </a:r>
            <a:endParaRPr lang="en-US" dirty="0"/>
          </a:p>
        </p:txBody>
      </p:sp>
      <p:sp>
        <p:nvSpPr>
          <p:cNvPr id="3" name="Subtitle 2"/>
          <p:cNvSpPr>
            <a:spLocks noGrp="1"/>
          </p:cNvSpPr>
          <p:nvPr>
            <p:ph type="subTitle" idx="1"/>
            <p:custDataLst>
              <p:tags r:id="rId3"/>
            </p:custDataLst>
          </p:nvPr>
        </p:nvSpPr>
        <p:spPr>
          <a:xfrm>
            <a:off x="4038600" y="5638800"/>
            <a:ext cx="4772528" cy="990600"/>
          </a:xfrm>
        </p:spPr>
        <p:txBody>
          <a:bodyPr>
            <a:normAutofit/>
          </a:bodyPr>
          <a:lstStyle/>
          <a:p>
            <a:r>
              <a:rPr lang="en-US" sz="2400" dirty="0" smtClean="0">
                <a:latin typeface="+mn-lt"/>
              </a:rPr>
              <a:t>David M. Boje, Ph.D.</a:t>
            </a:r>
          </a:p>
          <a:p>
            <a:r>
              <a:rPr lang="en-US" sz="2400" dirty="0" smtClean="0">
                <a:latin typeface="+mn-lt"/>
              </a:rPr>
              <a:t>May 26 2016</a:t>
            </a:r>
            <a:endParaRPr lang="en-US" sz="2400" dirty="0">
              <a:latin typeface="+mn-lt"/>
            </a:endParaRPr>
          </a:p>
        </p:txBody>
      </p:sp>
      <p:sp>
        <p:nvSpPr>
          <p:cNvPr id="4" name="Subtitle 2"/>
          <p:cNvSpPr txBox="1">
            <a:spLocks/>
          </p:cNvSpPr>
          <p:nvPr>
            <p:custDataLst>
              <p:tags r:id="rId4"/>
            </p:custDataLst>
          </p:nvPr>
        </p:nvSpPr>
        <p:spPr>
          <a:xfrm>
            <a:off x="609600" y="-6684"/>
            <a:ext cx="8534400" cy="137160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smtClean="0">
                <a:latin typeface="+mn-lt"/>
              </a:rPr>
              <a:t>Organisational Communication Seminar</a:t>
            </a:r>
            <a:r>
              <a:rPr lang="en-US" sz="2400" dirty="0" smtClean="0">
                <a:latin typeface="+mn-lt"/>
              </a:rPr>
              <a:t> </a:t>
            </a:r>
          </a:p>
          <a:p>
            <a:r>
              <a:rPr lang="en-US" sz="2400" dirty="0" smtClean="0">
                <a:latin typeface="+mn-lt"/>
              </a:rPr>
              <a:t>Department of International Business Communication </a:t>
            </a:r>
          </a:p>
          <a:p>
            <a:r>
              <a:rPr lang="en-US" sz="2400" dirty="0" smtClean="0">
                <a:latin typeface="+mn-lt"/>
              </a:rPr>
              <a:t>Copenhagen Business School</a:t>
            </a:r>
            <a:endParaRPr lang="en-US" sz="2400" dirty="0">
              <a:latin typeface="+mn-lt"/>
            </a:endParaRP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D6E5A2-EC83-451F-A719-9AC1370DD5CF}"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2895600" y="0"/>
            <a:ext cx="6156183" cy="6858000"/>
          </a:xfrm>
          <a:prstGeom prst="rect">
            <a:avLst/>
          </a:prstGeom>
        </p:spPr>
      </p:pic>
      <p:sp>
        <p:nvSpPr>
          <p:cNvPr id="2" name="Title 1"/>
          <p:cNvSpPr>
            <a:spLocks noGrp="1"/>
          </p:cNvSpPr>
          <p:nvPr>
            <p:ph type="title"/>
          </p:nvPr>
        </p:nvSpPr>
        <p:spPr>
          <a:xfrm>
            <a:off x="152400" y="37479"/>
            <a:ext cx="2895600" cy="3352800"/>
          </a:xfrm>
          <a:solidFill>
            <a:srgbClr val="CCFFCC"/>
          </a:solidFill>
        </p:spPr>
        <p:txBody>
          <a:bodyPr>
            <a:noAutofit/>
          </a:bodyPr>
          <a:lstStyle/>
          <a:p>
            <a:r>
              <a:rPr lang="en-US" sz="1400" dirty="0" smtClean="0"/>
              <a:t>lines </a:t>
            </a:r>
            <a:r>
              <a:rPr lang="en-US" sz="1400" dirty="0"/>
              <a:t>846-54, </a:t>
            </a:r>
            <a:r>
              <a:rPr lang="en-US" sz="1400" dirty="0" smtClean="0"/>
              <a:t> </a:t>
            </a:r>
            <a:r>
              <a:rPr lang="en-US" sz="1400" dirty="0">
                <a:solidFill>
                  <a:schemeClr val="tx1">
                    <a:lumMod val="85000"/>
                    <a:lumOff val="15000"/>
                  </a:schemeClr>
                </a:solidFill>
              </a:rPr>
              <a:t>story</a:t>
            </a:r>
            <a:r>
              <a:rPr lang="en-US" sz="1400" dirty="0"/>
              <a:t> details are so terse that, at first glance, there may not appear to be a story at all. </a:t>
            </a:r>
            <a:r>
              <a:rPr lang="en-US" sz="1400" dirty="0" smtClean="0"/>
              <a:t/>
            </a:r>
            <a:br>
              <a:rPr lang="en-US" sz="1400" dirty="0" smtClean="0"/>
            </a:br>
            <a:r>
              <a:rPr lang="en-US" sz="1400" dirty="0" smtClean="0"/>
              <a:t/>
            </a:r>
            <a:br>
              <a:rPr lang="en-US" sz="1400" dirty="0" smtClean="0"/>
            </a:br>
            <a:r>
              <a:rPr lang="en-US" sz="1400" dirty="0" smtClean="0"/>
              <a:t>Indeed in Gabriel (2000) this story does not fulfill the narrative contract</a:t>
            </a:r>
            <a:br>
              <a:rPr lang="en-US" sz="1400" dirty="0" smtClean="0"/>
            </a:br>
            <a:r>
              <a:rPr lang="en-US" sz="1400" dirty="0"/>
              <a:t/>
            </a:r>
            <a:br>
              <a:rPr lang="en-US" sz="1400" dirty="0"/>
            </a:br>
            <a:r>
              <a:rPr lang="en-US" sz="1400" dirty="0" smtClean="0"/>
              <a:t>Czarniawska 92004) would say its not an emplotment, because it is not a Beginning, Middle, End telling and strong corporate cultures have petrified narrative plots</a:t>
            </a:r>
            <a:endParaRPr lang="en-US" sz="1400" dirty="0"/>
          </a:p>
        </p:txBody>
      </p:sp>
      <p:sp>
        <p:nvSpPr>
          <p:cNvPr id="6" name="Rectangle 5"/>
          <p:cNvSpPr/>
          <p:nvPr/>
        </p:nvSpPr>
        <p:spPr>
          <a:xfrm>
            <a:off x="0" y="990600"/>
            <a:ext cx="3124200" cy="3416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a:t>However, in lines 855-6, another executive hooks into the underlying experience to trigger more detail on the story behind the story. In 859-62, the story of a salesperson's reaction to executive attempts to implement computer information-system controls garners a severe group reaction.</a:t>
            </a:r>
            <a:br>
              <a:rPr lang="en-US" dirty="0"/>
            </a:br>
            <a:endParaRPr lang="en-US" dirty="0"/>
          </a:p>
        </p:txBody>
      </p:sp>
      <p:sp>
        <p:nvSpPr>
          <p:cNvPr id="7" name="Rectangle 6"/>
          <p:cNvSpPr/>
          <p:nvPr/>
        </p:nvSpPr>
        <p:spPr>
          <a:xfrm>
            <a:off x="-76200" y="4252114"/>
            <a:ext cx="3200400" cy="203132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dirty="0"/>
              <a:t>In line 870, Doug uses a very common reflexive "you know" to reference experience that the other executives are expected to fill in between the lines. He references a story everyone knows all too </a:t>
            </a:r>
            <a:r>
              <a:rPr lang="en-US" dirty="0" smtClean="0"/>
              <a:t>well</a:t>
            </a:r>
            <a:endParaRPr lang="en-US" dirty="0"/>
          </a:p>
        </p:txBody>
      </p:sp>
      <p:sp>
        <p:nvSpPr>
          <p:cNvPr id="8" name="Rectangle 7"/>
          <p:cNvSpPr/>
          <p:nvPr/>
        </p:nvSpPr>
        <p:spPr>
          <a:xfrm>
            <a:off x="0" y="5348685"/>
            <a:ext cx="3152356" cy="1477328"/>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dirty="0" smtClean="0"/>
              <a:t> </a:t>
            </a:r>
            <a:r>
              <a:rPr lang="en-US" dirty="0"/>
              <a:t>In line 870, the use of an extended pause </a:t>
            </a:r>
            <a:r>
              <a:rPr lang="en-US" dirty="0" smtClean="0"/>
              <a:t>that </a:t>
            </a:r>
            <a:r>
              <a:rPr lang="en-US" dirty="0"/>
              <a:t>invites hearers to fill in their knowledge of the story behind the performed story.</a:t>
            </a:r>
            <a:endParaRPr lang="en-US" dirty="0"/>
          </a:p>
        </p:txBody>
      </p:sp>
      <p:pic>
        <p:nvPicPr>
          <p:cNvPr id="9" name="Picture 8"/>
          <p:cNvPicPr>
            <a:picLocks noChangeAspect="1"/>
          </p:cNvPicPr>
          <p:nvPr/>
        </p:nvPicPr>
        <p:blipFill>
          <a:blip r:embed="rId3"/>
          <a:stretch>
            <a:fillRect/>
          </a:stretch>
        </p:blipFill>
        <p:spPr>
          <a:xfrm>
            <a:off x="133350" y="2362200"/>
            <a:ext cx="8877300" cy="3200400"/>
          </a:xfrm>
          <a:prstGeom prst="rect">
            <a:avLst/>
          </a:prstGeom>
        </p:spPr>
      </p:pic>
    </p:spTree>
    <p:extLst>
      <p:ext uri="{BB962C8B-B14F-4D97-AF65-F5344CB8AC3E}">
        <p14:creationId xmlns:p14="http://schemas.microsoft.com/office/powerpoint/2010/main" val="40234314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1" nodeType="clickEffect">
                                  <p:stCondLst>
                                    <p:cond delay="0"/>
                                  </p:stCondLst>
                                  <p:childTnLst>
                                    <p:animEffect transition="out" filter="dissolv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873368"/>
          </a:xfrm>
        </p:spPr>
        <p:txBody>
          <a:bodyPr>
            <a:normAutofit fontScale="90000"/>
          </a:bodyPr>
          <a:lstStyle/>
          <a:p>
            <a:r>
              <a:rPr lang="en-US" b="1" dirty="0"/>
              <a:t>Stories-As-Performance (only)</a:t>
            </a:r>
            <a:br>
              <a:rPr lang="en-US" b="1" dirty="0"/>
            </a:br>
            <a:endParaRPr lang="en-US" dirty="0"/>
          </a:p>
        </p:txBody>
      </p:sp>
      <p:sp>
        <p:nvSpPr>
          <p:cNvPr id="3" name="Content Placeholder 2"/>
          <p:cNvSpPr>
            <a:spLocks noGrp="1"/>
          </p:cNvSpPr>
          <p:nvPr>
            <p:ph idx="1"/>
          </p:nvPr>
        </p:nvSpPr>
        <p:spPr>
          <a:xfrm>
            <a:off x="762000" y="1219201"/>
            <a:ext cx="8077200" cy="5410200"/>
          </a:xfrm>
        </p:spPr>
        <p:txBody>
          <a:bodyPr>
            <a:normAutofit fontScale="92500" lnSpcReduction="20000"/>
          </a:bodyPr>
          <a:lstStyle/>
          <a:p>
            <a:pPr marL="0" indent="0">
              <a:buNone/>
            </a:pPr>
            <a:r>
              <a:rPr lang="en-US" dirty="0" smtClean="0"/>
              <a:t>In Yiannis Gabriel’s Story-as-Performance, </a:t>
            </a:r>
            <a:r>
              <a:rPr lang="en-US" dirty="0" smtClean="0"/>
              <a:t>‘proper stories’ are emotive &amp; fulfill implicit narrative contract.</a:t>
            </a:r>
          </a:p>
          <a:p>
            <a:pPr marL="0" indent="0">
              <a:buNone/>
            </a:pPr>
            <a:r>
              <a:rPr lang="en-US" dirty="0" smtClean="0"/>
              <a:t>My reply: </a:t>
            </a:r>
            <a:r>
              <a:rPr lang="en-US" dirty="0"/>
              <a:t>First, because stories are contextually embedded, their meaning unfolds through the storytelling performance </a:t>
            </a:r>
            <a:r>
              <a:rPr lang="en-US" dirty="0" smtClean="0"/>
              <a:t>event across spaces/times</a:t>
            </a:r>
            <a:r>
              <a:rPr lang="en-US" dirty="0"/>
              <a:t> </a:t>
            </a:r>
            <a:r>
              <a:rPr lang="en-US" dirty="0" smtClean="0"/>
              <a:t>(see Disney as Tamara-Land, AMJ 1995)</a:t>
            </a:r>
            <a:endParaRPr lang="en-US" dirty="0" smtClean="0"/>
          </a:p>
          <a:p>
            <a:pPr marL="0" indent="0">
              <a:buNone/>
            </a:pPr>
            <a:r>
              <a:rPr lang="en-US" dirty="0" smtClean="0"/>
              <a:t>Second the 1991 research </a:t>
            </a:r>
            <a:r>
              <a:rPr lang="en-US" dirty="0"/>
              <a:t>supports a theory of organization as a collective storytelling </a:t>
            </a:r>
            <a:r>
              <a:rPr lang="en-US" dirty="0" smtClean="0"/>
              <a:t>organization </a:t>
            </a:r>
            <a:r>
              <a:rPr lang="en-US" dirty="0"/>
              <a:t>in which the performance of stories is a key part of members' </a:t>
            </a:r>
            <a:r>
              <a:rPr lang="en-US" dirty="0" smtClean="0"/>
              <a:t>sense-making </a:t>
            </a:r>
            <a:r>
              <a:rPr lang="en-US" dirty="0"/>
              <a:t>and a means to allow them to supplement individual memories with institutional </a:t>
            </a:r>
            <a:r>
              <a:rPr lang="en-US" dirty="0" smtClean="0"/>
              <a:t>memory, therefore ‘You now the story!’ though improper is part of sensemaking</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33D6E5A2-EC83-451F-A719-9AC1370DD5CF}" type="slidenum">
              <a:rPr lang="en-US" smtClean="0"/>
              <a:pPr/>
              <a:t>11</a:t>
            </a:fld>
            <a:endParaRPr lang="en-US" dirty="0"/>
          </a:p>
        </p:txBody>
      </p:sp>
    </p:spTree>
    <p:extLst>
      <p:ext uri="{BB962C8B-B14F-4D97-AF65-F5344CB8AC3E}">
        <p14:creationId xmlns:p14="http://schemas.microsoft.com/office/powerpoint/2010/main" val="218221014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Stories As Performance and </a:t>
            </a:r>
            <a:r>
              <a:rPr lang="en-US" b="1" dirty="0" smtClean="0"/>
              <a:t>Text</a:t>
            </a:r>
            <a:endParaRPr lang="en-US" dirty="0"/>
          </a:p>
        </p:txBody>
      </p:sp>
      <p:sp>
        <p:nvSpPr>
          <p:cNvPr id="3" name="Content Placeholder 2"/>
          <p:cNvSpPr>
            <a:spLocks noGrp="1"/>
          </p:cNvSpPr>
          <p:nvPr>
            <p:ph idx="1"/>
          </p:nvPr>
        </p:nvSpPr>
        <p:spPr>
          <a:xfrm>
            <a:off x="762000" y="1596413"/>
            <a:ext cx="8305800" cy="4880587"/>
          </a:xfrm>
        </p:spPr>
        <p:txBody>
          <a:bodyPr>
            <a:normAutofit fontScale="62500" lnSpcReduction="20000"/>
          </a:bodyPr>
          <a:lstStyle/>
          <a:p>
            <a:pPr marL="0" indent="0">
              <a:buNone/>
            </a:pPr>
            <a:r>
              <a:rPr lang="en-US" dirty="0" smtClean="0"/>
              <a:t>Because </a:t>
            </a:r>
            <a:r>
              <a:rPr lang="en-US" dirty="0"/>
              <a:t>"the story" behind the story as performed is analogous to the text of it, text and performance can be viewed as two sides of the same coin. </a:t>
            </a:r>
            <a:endParaRPr lang="en-US" dirty="0" smtClean="0"/>
          </a:p>
          <a:p>
            <a:pPr marL="0" indent="0">
              <a:buNone/>
            </a:pPr>
            <a:r>
              <a:rPr lang="en-US" dirty="0" smtClean="0"/>
              <a:t>For </a:t>
            </a:r>
            <a:r>
              <a:rPr lang="en-US" dirty="0"/>
              <a:t>example, in everyday conversation, we make discursive reference to stories as texts in such phrases as "You know that part of his story, don't you?"; "That's my story too"; "You need to get the story straight"; "To make a long story short . . ."; or "l won't bore you with the whole story; You know it!" </a:t>
            </a:r>
            <a:endParaRPr lang="en-US" dirty="0" smtClean="0"/>
          </a:p>
          <a:p>
            <a:pPr marL="0" indent="0">
              <a:buNone/>
            </a:pPr>
            <a:endParaRPr lang="en-US" sz="3800" dirty="0" smtClean="0"/>
          </a:p>
          <a:p>
            <a:pPr marL="0" indent="0">
              <a:buNone/>
            </a:pPr>
            <a:r>
              <a:rPr lang="en-US" sz="3800" dirty="0" smtClean="0"/>
              <a:t>People </a:t>
            </a:r>
            <a:r>
              <a:rPr lang="en-US" sz="3800" dirty="0"/>
              <a:t>are engaged in a dynamic process of incremental refinement to the story lines of even very widely accepted story texts. Performances at times refer to taken-for-granted texts ("You know the story."), and story performance is a process in which people interact to incorporate new tales continuously into the corporate culture while rewriting oral history by revising the old stories that anchor the present to the </a:t>
            </a:r>
            <a:r>
              <a:rPr lang="en-US" sz="3800" dirty="0" smtClean="0"/>
              <a:t>past [and future]</a:t>
            </a:r>
            <a:endParaRPr lang="en-US" sz="38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12</a:t>
            </a:fld>
            <a:endParaRPr lang="en-US" dirty="0"/>
          </a:p>
        </p:txBody>
      </p:sp>
    </p:spTree>
    <p:extLst>
      <p:ext uri="{BB962C8B-B14F-4D97-AF65-F5344CB8AC3E}">
        <p14:creationId xmlns:p14="http://schemas.microsoft.com/office/powerpoint/2010/main" val="75203577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632"/>
            <a:ext cx="8382000" cy="2016368"/>
          </a:xfrm>
        </p:spPr>
        <p:txBody>
          <a:bodyPr>
            <a:normAutofit fontScale="90000"/>
          </a:bodyPr>
          <a:lstStyle/>
          <a:p>
            <a:r>
              <a:rPr lang="en-US" dirty="0" smtClean="0"/>
              <a:t>INTERACTIVE CASE, In pairs, Decide, What you will recommend if the CEO asks you the researcher &amp; consultant </a:t>
            </a:r>
            <a:r>
              <a:rPr lang="en-US" sz="2200" dirty="0" smtClean="0"/>
              <a:t>(from Boje, 2001: 126)</a:t>
            </a:r>
            <a:br>
              <a:rPr lang="en-US" sz="2200" dirty="0" smtClean="0"/>
            </a:br>
            <a:r>
              <a:rPr lang="en-US" sz="3600" dirty="0" smtClean="0"/>
              <a:t>CEO says:</a:t>
            </a:r>
            <a:endParaRPr lang="en-US" sz="60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0" y="3200400"/>
            <a:ext cx="9144000" cy="3225062"/>
          </a:xfrm>
          <a:prstGeom prst="rect">
            <a:avLst/>
          </a:prstGeom>
        </p:spPr>
      </p:pic>
    </p:spTree>
    <p:extLst>
      <p:ext uri="{BB962C8B-B14F-4D97-AF65-F5344CB8AC3E}">
        <p14:creationId xmlns:p14="http://schemas.microsoft.com/office/powerpoint/2010/main" val="177812924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did (Boje, 2001: 126)</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0" y="1689100"/>
            <a:ext cx="9144000" cy="3463085"/>
          </a:xfrm>
          <a:prstGeom prst="rect">
            <a:avLst/>
          </a:prstGeom>
        </p:spPr>
      </p:pic>
    </p:spTree>
    <p:extLst>
      <p:ext uri="{BB962C8B-B14F-4D97-AF65-F5344CB8AC3E}">
        <p14:creationId xmlns:p14="http://schemas.microsoft.com/office/powerpoint/2010/main" val="72788106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Tersely </a:t>
            </a:r>
            <a:r>
              <a:rPr lang="en-US" dirty="0" smtClean="0"/>
              <a:t>Told </a:t>
            </a:r>
            <a:r>
              <a:rPr lang="en-US" dirty="0" smtClean="0"/>
              <a:t>Story in 1991 article:</a:t>
            </a:r>
            <a:endParaRPr lang="en-US" dirty="0"/>
          </a:p>
        </p:txBody>
      </p:sp>
      <p:sp>
        <p:nvSpPr>
          <p:cNvPr id="5" name="Content Placeholder 4"/>
          <p:cNvSpPr>
            <a:spLocks noGrp="1"/>
          </p:cNvSpPr>
          <p:nvPr>
            <p:ph idx="1"/>
          </p:nvPr>
        </p:nvSpPr>
        <p:spPr/>
        <p:txBody>
          <a:bodyPr>
            <a:normAutofit fontScale="92500" lnSpcReduction="20000"/>
          </a:bodyPr>
          <a:lstStyle/>
          <a:p>
            <a:pPr marL="0" indent="0">
              <a:buNone/>
            </a:pPr>
            <a:r>
              <a:rPr lang="en-US" dirty="0" smtClean="0"/>
              <a:t>“Only </a:t>
            </a:r>
            <a:r>
              <a:rPr lang="en-US" dirty="0"/>
              <a:t>the chief executive officer (CEO) and a few executives may be told that the sales manager was fired for drunken indiscretions with a saleswoman on the CEO's couch; vendors only hear that the manager did not get on with the CEO; customers learn that Fred resigned; middle management suspects an affair with Mildred. Each performance is never the completed story; it is an unraveling process of confirming new data and new interpretations as these become part of an unfolding story line</a:t>
            </a:r>
            <a:r>
              <a:rPr lang="en-US" dirty="0" smtClean="0"/>
              <a:t>.” </a:t>
            </a:r>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15</a:t>
            </a:fld>
            <a:endParaRPr lang="en-US" dirty="0"/>
          </a:p>
        </p:txBody>
      </p:sp>
    </p:spTree>
    <p:extLst>
      <p:ext uri="{BB962C8B-B14F-4D97-AF65-F5344CB8AC3E}">
        <p14:creationId xmlns:p14="http://schemas.microsoft.com/office/powerpoint/2010/main" val="107330194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Wider embeddedness in web of stories of STORYTELLING ORGANIZATIONS </a:t>
            </a:r>
            <a:r>
              <a:rPr lang="en-US" sz="2200" dirty="0" smtClean="0"/>
              <a:t>(Boje 2001: 127)</a:t>
            </a:r>
            <a:endParaRPr lang="en-US" sz="22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0" y="2438400"/>
            <a:ext cx="9144000" cy="3352800"/>
          </a:xfrm>
          <a:prstGeom prst="rect">
            <a:avLst/>
          </a:prstGeom>
        </p:spPr>
      </p:pic>
    </p:spTree>
    <p:extLst>
      <p:ext uri="{BB962C8B-B14F-4D97-AF65-F5344CB8AC3E}">
        <p14:creationId xmlns:p14="http://schemas.microsoft.com/office/powerpoint/2010/main" val="280033369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Doug’s Storytelling Intervention</a:t>
            </a:r>
            <a:endParaRPr lang="en-US" dirty="0"/>
          </a:p>
        </p:txBody>
      </p:sp>
      <p:sp>
        <p:nvSpPr>
          <p:cNvPr id="3" name="Content Placeholder 2"/>
          <p:cNvSpPr>
            <a:spLocks noGrp="1"/>
          </p:cNvSpPr>
          <p:nvPr>
            <p:ph idx="1"/>
          </p:nvPr>
        </p:nvSpPr>
        <p:spPr>
          <a:xfrm>
            <a:off x="762000" y="1596413"/>
            <a:ext cx="8077200" cy="5109187"/>
          </a:xfrm>
        </p:spPr>
        <p:txBody>
          <a:bodyPr>
            <a:normAutofit fontScale="70000" lnSpcReduction="20000"/>
          </a:bodyPr>
          <a:lstStyle/>
          <a:p>
            <a:pPr marL="0" indent="0">
              <a:buNone/>
            </a:pPr>
            <a:r>
              <a:rPr lang="en-US" dirty="0" smtClean="0"/>
              <a:t>One </a:t>
            </a:r>
            <a:r>
              <a:rPr lang="en-US" dirty="0"/>
              <a:t>story that was repeated in many office conversations concerns how, upon Doug's arrival as the new CEO, a non-gone executive tried to implement reserved parking privileges for executives. Doug, in almost his first meeting with the executives, uprooted a "reserved for the CEO" (one was also reserved for each of the VPs) parking sign and threw it on the executive meeting table, demanding to know </a:t>
            </a:r>
            <a:endParaRPr lang="en-US" dirty="0" smtClean="0"/>
          </a:p>
          <a:p>
            <a:pPr marL="0" indent="0">
              <a:buNone/>
            </a:pPr>
            <a:r>
              <a:rPr lang="en-US" sz="5100" dirty="0" smtClean="0"/>
              <a:t>"</a:t>
            </a:r>
            <a:r>
              <a:rPr lang="en-US" sz="5100" dirty="0"/>
              <a:t>who put up this sign</a:t>
            </a:r>
            <a:r>
              <a:rPr lang="en-US" sz="5100" dirty="0" smtClean="0"/>
              <a:t>?</a:t>
            </a:r>
          </a:p>
          <a:p>
            <a:pPr marL="0" indent="0">
              <a:buNone/>
            </a:pPr>
            <a:r>
              <a:rPr lang="en-US" dirty="0" smtClean="0"/>
              <a:t> </a:t>
            </a:r>
            <a:r>
              <a:rPr lang="en-US" dirty="0"/>
              <a:t>This is not the kind of leadership I will have around here." The offending executive, for this and other good reasons, was fired by week's end. </a:t>
            </a:r>
            <a:endParaRPr lang="en-US" dirty="0" smtClean="0"/>
          </a:p>
          <a:p>
            <a:pPr marL="0" indent="0">
              <a:buNone/>
            </a:pPr>
            <a:r>
              <a:rPr lang="en-US" dirty="0" smtClean="0"/>
              <a:t>This </a:t>
            </a:r>
            <a:r>
              <a:rPr lang="en-US" dirty="0"/>
              <a:t>story made the rounds and reinforced Doug's image as the reformer who would not put up with special privileges for executives. This Doug-as-savior theme resurfaces in stories from vendors and customers. For Gold, this is a relatively new story, since Doug is the latest CEO. A year from now this might be tersely referred to as the parking-sign </a:t>
            </a:r>
            <a:r>
              <a:rPr lang="en-US" dirty="0" smtClean="0"/>
              <a:t>story (Boje, 1991; analysis in Boje, 2008: p. 51)</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17</a:t>
            </a:fld>
            <a:endParaRPr lang="en-US" dirty="0"/>
          </a:p>
        </p:txBody>
      </p:sp>
    </p:spTree>
    <p:extLst>
      <p:ext uri="{BB962C8B-B14F-4D97-AF65-F5344CB8AC3E}">
        <p14:creationId xmlns:p14="http://schemas.microsoft.com/office/powerpoint/2010/main" val="4205301183"/>
      </p:ext>
    </p:extLst>
  </p:cSld>
  <p:clrMapOvr>
    <a:masterClrMapping/>
  </p:clrMapOvr>
  <p:transition xmlns:p14="http://schemas.microsoft.com/office/powerpoint/2010/mai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Michael Rowlinson</a:t>
            </a:r>
            <a:r>
              <a:rPr lang="en-US" sz="2700" dirty="0"/>
              <a:t>© 2010 ephemera 10(2): 199-213 Organizational memory </a:t>
            </a:r>
            <a:r>
              <a:rPr lang="en-US" sz="2700" dirty="0" smtClean="0"/>
              <a:t>reviews</a:t>
            </a:r>
            <a:endParaRPr lang="en-US" sz="2700" dirty="0"/>
          </a:p>
        </p:txBody>
      </p:sp>
      <p:sp>
        <p:nvSpPr>
          <p:cNvPr id="3" name="Content Placeholder 2"/>
          <p:cNvSpPr>
            <a:spLocks noGrp="1"/>
          </p:cNvSpPr>
          <p:nvPr>
            <p:ph idx="1"/>
          </p:nvPr>
        </p:nvSpPr>
        <p:spPr>
          <a:xfrm>
            <a:off x="762000" y="1596413"/>
            <a:ext cx="8382000" cy="4956787"/>
          </a:xfrm>
        </p:spPr>
        <p:txBody>
          <a:bodyPr>
            <a:normAutofit fontScale="55000" lnSpcReduction="20000"/>
          </a:bodyPr>
          <a:lstStyle/>
          <a:p>
            <a:r>
              <a:rPr lang="en-US" dirty="0" smtClean="0"/>
              <a:t>“</a:t>
            </a:r>
            <a:r>
              <a:rPr lang="en-US" dirty="0"/>
              <a:t>It is good to have Boje on our side. He is realistic about power and the limitations of resistance in a way that shows he has experience of it, as when he warns against </a:t>
            </a:r>
            <a:r>
              <a:rPr lang="en-US" dirty="0" smtClean="0"/>
              <a:t>heroics (p. 210): </a:t>
            </a:r>
            <a:endParaRPr lang="en-US" dirty="0"/>
          </a:p>
          <a:p>
            <a:endParaRPr lang="en-US" dirty="0"/>
          </a:p>
          <a:p>
            <a:pPr lvl="1"/>
            <a:r>
              <a:rPr lang="en-US" dirty="0" smtClean="0"/>
              <a:t>“People</a:t>
            </a:r>
            <a:r>
              <a:rPr lang="en-US" dirty="0"/>
              <a:t>, in corporate settings, often learn the hard way to only express the logic the boss most wants to hear! In a business dialog, we are rarely free to express the logic we think, feel, believe, or intuit. Nor do we engage (very often, or more than once) in emotive-ethical acts, and be that one person who speaks back to power, asking power to be answerable to what is happening to the Other…. but more often narrative control (by a boss or some dominant coalition) is so powerful, so threatening, so terrorizing, that people are mostly silent, saying and posing whatever power wants to hear and see. (citing Boje, 2008: p. 21) </a:t>
            </a:r>
          </a:p>
          <a:p>
            <a:endParaRPr lang="en-US" dirty="0"/>
          </a:p>
          <a:p>
            <a:r>
              <a:rPr lang="en-US" dirty="0"/>
              <a:t>Robinson continues: “Boje highlights the counter-memories that are subordinated to the managerialist collective memory: </a:t>
            </a:r>
          </a:p>
          <a:p>
            <a:endParaRPr lang="en-US" dirty="0"/>
          </a:p>
          <a:p>
            <a:pPr lvl="1"/>
            <a:r>
              <a:rPr lang="en-US" sz="3600" dirty="0"/>
              <a:t>“Work abuse is written onto the body memory. Carpal tunnel syndrome from typing, calluses of the farm worker, back pains of the garment worker, burns on the arms of the fry clerk, nasty bruises on the legs of stewardesses pushing carts down the aisle, and so forth are remembered. (citing Boje, 2008: p. 93) </a:t>
            </a:r>
            <a:endParaRPr lang="en-US" sz="36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18</a:t>
            </a:fld>
            <a:endParaRPr lang="en-US" dirty="0"/>
          </a:p>
        </p:txBody>
      </p:sp>
    </p:spTree>
    <p:extLst>
      <p:ext uri="{BB962C8B-B14F-4D97-AF65-F5344CB8AC3E}">
        <p14:creationId xmlns:p14="http://schemas.microsoft.com/office/powerpoint/2010/main" val="1286671249"/>
      </p:ext>
    </p:extLst>
  </p:cSld>
  <p:clrMapOvr>
    <a:masterClrMapping/>
  </p:clrMapOvr>
  <p:transition xmlns:p14="http://schemas.microsoft.com/office/powerpoint/2010/mai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827"/>
            <a:ext cx="8077200" cy="492368"/>
          </a:xfrm>
        </p:spPr>
        <p:txBody>
          <a:bodyPr>
            <a:noAutofit/>
          </a:bodyPr>
          <a:lstStyle/>
          <a:p>
            <a:r>
              <a:rPr lang="en-US" sz="1400" dirty="0" smtClean="0"/>
              <a:t>p. 96 </a:t>
            </a:r>
            <a:r>
              <a:rPr lang="en-US" sz="1400" dirty="0"/>
              <a:t>Grant, D., </a:t>
            </a:r>
            <a:r>
              <a:rPr lang="en-US" sz="1400" dirty="0"/>
              <a:t>Keenoy, T. W., &amp; Oswick, C. (Eds.). (1998). </a:t>
            </a:r>
            <a:r>
              <a:rPr lang="en-US" sz="1400" i="1" dirty="0"/>
              <a:t>Discourse and organization</a:t>
            </a:r>
            <a:r>
              <a:rPr lang="en-US" sz="1400" dirty="0"/>
              <a:t>. Sage.</a:t>
            </a:r>
            <a:endParaRPr lang="en-US" sz="14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19</a:t>
            </a:fld>
            <a:endParaRPr lang="en-US" dirty="0"/>
          </a:p>
        </p:txBody>
      </p:sp>
      <p:pic>
        <p:nvPicPr>
          <p:cNvPr id="5" name="Picture 4"/>
          <p:cNvPicPr>
            <a:picLocks noChangeAspect="1"/>
          </p:cNvPicPr>
          <p:nvPr/>
        </p:nvPicPr>
        <p:blipFill>
          <a:blip r:embed="rId2"/>
          <a:stretch>
            <a:fillRect/>
          </a:stretch>
        </p:blipFill>
        <p:spPr>
          <a:xfrm>
            <a:off x="1219200" y="1066800"/>
            <a:ext cx="7239000" cy="5511800"/>
          </a:xfrm>
          <a:prstGeom prst="rect">
            <a:avLst/>
          </a:prstGeom>
        </p:spPr>
      </p:pic>
      <p:pic>
        <p:nvPicPr>
          <p:cNvPr id="6" name="Picture 5"/>
          <p:cNvPicPr>
            <a:picLocks noChangeAspect="1"/>
          </p:cNvPicPr>
          <p:nvPr/>
        </p:nvPicPr>
        <p:blipFill>
          <a:blip r:embed="rId3"/>
          <a:stretch>
            <a:fillRect/>
          </a:stretch>
        </p:blipFill>
        <p:spPr>
          <a:xfrm>
            <a:off x="685800" y="381000"/>
            <a:ext cx="4229100" cy="482600"/>
          </a:xfrm>
          <a:prstGeom prst="rect">
            <a:avLst/>
          </a:prstGeom>
        </p:spPr>
      </p:pic>
    </p:spTree>
    <p:extLst>
      <p:ext uri="{BB962C8B-B14F-4D97-AF65-F5344CB8AC3E}">
        <p14:creationId xmlns:p14="http://schemas.microsoft.com/office/powerpoint/2010/main" val="382623708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36006700"/>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en-US" dirty="0" smtClean="0"/>
              <a:t>Today’s Overview </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Boje 2001: 126</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22095" y="1143000"/>
            <a:ext cx="9144000" cy="3251200"/>
          </a:xfrm>
          <a:prstGeom prst="rect">
            <a:avLst/>
          </a:prstGeom>
        </p:spPr>
      </p:pic>
      <p:pic>
        <p:nvPicPr>
          <p:cNvPr id="6" name="Picture 5"/>
          <p:cNvPicPr>
            <a:picLocks noChangeAspect="1"/>
          </p:cNvPicPr>
          <p:nvPr/>
        </p:nvPicPr>
        <p:blipFill>
          <a:blip r:embed="rId3"/>
          <a:stretch>
            <a:fillRect/>
          </a:stretch>
        </p:blipFill>
        <p:spPr>
          <a:xfrm>
            <a:off x="0" y="4953000"/>
            <a:ext cx="9144000" cy="1699244"/>
          </a:xfrm>
          <a:prstGeom prst="rect">
            <a:avLst/>
          </a:prstGeom>
        </p:spPr>
      </p:pic>
    </p:spTree>
    <p:extLst>
      <p:ext uri="{BB962C8B-B14F-4D97-AF65-F5344CB8AC3E}">
        <p14:creationId xmlns:p14="http://schemas.microsoft.com/office/powerpoint/2010/main" val="259375397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S1: </a:t>
            </a:r>
            <a:r>
              <a:rPr lang="en-US" dirty="0" err="1"/>
              <a:t>Goldco</a:t>
            </a:r>
            <a:r>
              <a:rPr lang="en-US" dirty="0"/>
              <a:t> Founding </a:t>
            </a:r>
            <a:r>
              <a:rPr lang="en-US" dirty="0" smtClean="0"/>
              <a:t>Story – part 1 </a:t>
            </a:r>
            <a:r>
              <a:rPr lang="en-US" dirty="0"/>
              <a:t/>
            </a:r>
            <a:br>
              <a:rPr lang="en-US" dirty="0"/>
            </a:br>
            <a:endParaRPr lang="en-US" dirty="0"/>
          </a:p>
        </p:txBody>
      </p:sp>
      <p:sp>
        <p:nvSpPr>
          <p:cNvPr id="3" name="Content Placeholder 2"/>
          <p:cNvSpPr>
            <a:spLocks noGrp="1"/>
          </p:cNvSpPr>
          <p:nvPr>
            <p:ph idx="1"/>
          </p:nvPr>
        </p:nvSpPr>
        <p:spPr>
          <a:xfrm>
            <a:off x="838200" y="990600"/>
            <a:ext cx="8077200" cy="5638800"/>
          </a:xfrm>
        </p:spPr>
        <p:txBody>
          <a:bodyPr>
            <a:normAutofit fontScale="85000" lnSpcReduction="20000"/>
          </a:bodyPr>
          <a:lstStyle/>
          <a:p>
            <a:pPr marL="0" indent="0">
              <a:buNone/>
            </a:pPr>
            <a:r>
              <a:rPr lang="en-US" dirty="0" smtClean="0"/>
              <a:t>Doug: I </a:t>
            </a:r>
            <a:r>
              <a:rPr lang="en-US" dirty="0"/>
              <a:t>look at </a:t>
            </a:r>
            <a:r>
              <a:rPr lang="en-US" dirty="0" err="1"/>
              <a:t>Goldco</a:t>
            </a:r>
            <a:r>
              <a:rPr lang="en-US" dirty="0"/>
              <a:t> as a toy that </a:t>
            </a:r>
            <a:r>
              <a:rPr lang="en-US" dirty="0" smtClean="0"/>
              <a:t>                     1154 </a:t>
            </a:r>
            <a:endParaRPr lang="en-US" dirty="0"/>
          </a:p>
          <a:p>
            <a:pPr marL="0" indent="0">
              <a:buNone/>
            </a:pPr>
            <a:r>
              <a:rPr lang="en-US" dirty="0"/>
              <a:t>somebody decided to put in the company </a:t>
            </a:r>
            <a:r>
              <a:rPr lang="en-US" dirty="0" smtClean="0"/>
              <a:t>         1155 </a:t>
            </a:r>
            <a:endParaRPr lang="en-US" dirty="0"/>
          </a:p>
          <a:p>
            <a:pPr marL="0" indent="0">
              <a:buNone/>
            </a:pPr>
            <a:r>
              <a:rPr lang="en-US" dirty="0"/>
              <a:t>because it was fun and it also brought </a:t>
            </a:r>
            <a:r>
              <a:rPr lang="en-US" dirty="0" smtClean="0"/>
              <a:t>                1156</a:t>
            </a:r>
          </a:p>
          <a:p>
            <a:pPr marL="0" indent="0">
              <a:buNone/>
            </a:pPr>
            <a:r>
              <a:rPr lang="en-US" dirty="0" smtClean="0"/>
              <a:t> </a:t>
            </a:r>
            <a:r>
              <a:rPr lang="en-US" dirty="0"/>
              <a:t>in/ </a:t>
            </a:r>
            <a:r>
              <a:rPr lang="en-US" dirty="0" smtClean="0"/>
              <a:t>                                                                              1157 </a:t>
            </a:r>
            <a:endParaRPr lang="en-US" dirty="0"/>
          </a:p>
          <a:p>
            <a:pPr marL="0" indent="0">
              <a:buNone/>
            </a:pPr>
            <a:r>
              <a:rPr lang="en-US" dirty="0"/>
              <a:t>Sam: Well/ I'll tell you how that </a:t>
            </a:r>
            <a:r>
              <a:rPr lang="en-US" dirty="0" smtClean="0"/>
              <a:t>came                  </a:t>
            </a:r>
            <a:r>
              <a:rPr lang="en-US" dirty="0"/>
              <a:t>1158 </a:t>
            </a:r>
          </a:p>
          <a:p>
            <a:pPr marL="0" indent="0">
              <a:buNone/>
            </a:pPr>
            <a:r>
              <a:rPr lang="en-US" dirty="0"/>
              <a:t>about </a:t>
            </a:r>
            <a:r>
              <a:rPr lang="en-US" dirty="0" smtClean="0"/>
              <a:t>                                                                          1159 </a:t>
            </a:r>
          </a:p>
          <a:p>
            <a:pPr marL="0" indent="0">
              <a:buNone/>
            </a:pPr>
            <a:r>
              <a:rPr lang="en-US" dirty="0" smtClean="0"/>
              <a:t>Doug</a:t>
            </a:r>
            <a:r>
              <a:rPr lang="en-US" dirty="0"/>
              <a:t>: I thought you would (lots of laughter </a:t>
            </a:r>
            <a:r>
              <a:rPr lang="en-US" dirty="0" smtClean="0"/>
              <a:t>       1160 </a:t>
            </a:r>
          </a:p>
          <a:p>
            <a:pPr marL="0" indent="0">
              <a:buNone/>
            </a:pPr>
            <a:r>
              <a:rPr lang="en-US" dirty="0" smtClean="0"/>
              <a:t>from </a:t>
            </a:r>
            <a:r>
              <a:rPr lang="en-US" dirty="0"/>
              <a:t>the group) </a:t>
            </a:r>
            <a:r>
              <a:rPr lang="en-US" dirty="0" smtClean="0"/>
              <a:t>                                                        1161</a:t>
            </a:r>
            <a:endParaRPr lang="en-US" dirty="0"/>
          </a:p>
          <a:p>
            <a:pPr marL="0" indent="0">
              <a:buNone/>
            </a:pPr>
            <a:r>
              <a:rPr lang="en-US" dirty="0"/>
              <a:t> Sam: Sam </a:t>
            </a:r>
            <a:r>
              <a:rPr lang="en-US" dirty="0" err="1"/>
              <a:t>Coche</a:t>
            </a:r>
            <a:r>
              <a:rPr lang="en-US" dirty="0"/>
              <a:t> worked for Sea Breeze or </a:t>
            </a:r>
            <a:r>
              <a:rPr lang="en-US" dirty="0" smtClean="0"/>
              <a:t>        1162 </a:t>
            </a:r>
            <a:endParaRPr lang="en-US" dirty="0"/>
          </a:p>
          <a:p>
            <a:pPr marL="0" indent="0">
              <a:buNone/>
            </a:pPr>
            <a:r>
              <a:rPr lang="en-US" dirty="0"/>
              <a:t>something like that, oh you know the </a:t>
            </a:r>
            <a:r>
              <a:rPr lang="en-US" dirty="0" smtClean="0"/>
              <a:t>		   1163 </a:t>
            </a:r>
          </a:p>
          <a:p>
            <a:pPr marL="0" indent="0">
              <a:buNone/>
            </a:pPr>
            <a:r>
              <a:rPr lang="en-US" dirty="0" smtClean="0"/>
              <a:t>story</a:t>
            </a:r>
            <a:r>
              <a:rPr lang="en-US" dirty="0"/>
              <a:t>? </a:t>
            </a:r>
            <a:r>
              <a:rPr lang="en-US" dirty="0" smtClean="0"/>
              <a:t>						   1164 </a:t>
            </a:r>
            <a:endParaRPr lang="en-US" dirty="0"/>
          </a:p>
          <a:p>
            <a:pPr marL="0" indent="0">
              <a:buNone/>
            </a:pPr>
            <a:r>
              <a:rPr lang="en-US" dirty="0"/>
              <a:t>Doug: No go ahead tell it, really </a:t>
            </a:r>
            <a:r>
              <a:rPr lang="en-US" dirty="0" smtClean="0"/>
              <a:t>it's                       </a:t>
            </a:r>
            <a:r>
              <a:rPr lang="en-US" dirty="0"/>
              <a:t>1165 </a:t>
            </a:r>
          </a:p>
          <a:p>
            <a:pPr marL="0" indent="0">
              <a:buNone/>
            </a:pPr>
            <a:r>
              <a:rPr lang="ro-RO" dirty="0"/>
              <a:t>                                       important. </a:t>
            </a:r>
            <a:r>
              <a:rPr lang="ro-RO" dirty="0" smtClean="0"/>
              <a:t>                          1166 </a:t>
            </a:r>
            <a:endParaRPr lang="ro-RO"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21</a:t>
            </a:fld>
            <a:endParaRPr lang="en-US" dirty="0"/>
          </a:p>
        </p:txBody>
      </p:sp>
    </p:spTree>
    <p:extLst>
      <p:ext uri="{BB962C8B-B14F-4D97-AF65-F5344CB8AC3E}">
        <p14:creationId xmlns:p14="http://schemas.microsoft.com/office/powerpoint/2010/main" val="333124406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54"/>
            <a:ext cx="8077200" cy="492368"/>
          </a:xfrm>
        </p:spPr>
        <p:txBody>
          <a:bodyPr>
            <a:normAutofit fontScale="90000"/>
          </a:bodyPr>
          <a:lstStyle/>
          <a:p>
            <a:r>
              <a:rPr lang="en-US" dirty="0" smtClean="0"/>
              <a:t>Continued</a:t>
            </a:r>
            <a:endParaRPr lang="en-US" dirty="0"/>
          </a:p>
        </p:txBody>
      </p:sp>
      <p:sp>
        <p:nvSpPr>
          <p:cNvPr id="3" name="Content Placeholder 2"/>
          <p:cNvSpPr>
            <a:spLocks noGrp="1"/>
          </p:cNvSpPr>
          <p:nvPr>
            <p:ph idx="1"/>
          </p:nvPr>
        </p:nvSpPr>
        <p:spPr>
          <a:xfrm>
            <a:off x="762000" y="609600"/>
            <a:ext cx="8077200" cy="6248400"/>
          </a:xfrm>
        </p:spPr>
        <p:txBody>
          <a:bodyPr>
            <a:noAutofit/>
          </a:bodyPr>
          <a:lstStyle/>
          <a:p>
            <a:pPr marL="0" indent="0">
              <a:buNone/>
            </a:pPr>
            <a:r>
              <a:rPr lang="ro-RO" sz="2000" dirty="0"/>
              <a:t>Sam: He got out there and he came over </a:t>
            </a:r>
            <a:r>
              <a:rPr lang="ro-RO" sz="2000" dirty="0" smtClean="0"/>
              <a:t>and           </a:t>
            </a:r>
            <a:r>
              <a:rPr lang="ro-RO" sz="2000" dirty="0"/>
              <a:t>1167 </a:t>
            </a:r>
          </a:p>
          <a:p>
            <a:pPr marL="0" indent="0">
              <a:buNone/>
            </a:pPr>
            <a:r>
              <a:rPr lang="ro-RO" sz="2000" dirty="0"/>
              <a:t>             they formed Goldco and Goldco does </a:t>
            </a:r>
            <a:r>
              <a:rPr lang="ro-RO" sz="2000" dirty="0" smtClean="0"/>
              <a:t>           1168 </a:t>
            </a:r>
            <a:endParaRPr lang="ro-RO" sz="2000" dirty="0"/>
          </a:p>
          <a:p>
            <a:pPr marL="0" indent="0">
              <a:buNone/>
            </a:pPr>
            <a:r>
              <a:rPr lang="ro-RO" sz="2000" dirty="0"/>
              <a:t>not mean Gold Company or anything </a:t>
            </a:r>
            <a:r>
              <a:rPr lang="ro-RO" sz="2000" dirty="0" smtClean="0"/>
              <a:t>                        1169 </a:t>
            </a:r>
            <a:endParaRPr lang="ro-RO" sz="2000" dirty="0"/>
          </a:p>
          <a:p>
            <a:pPr marL="0" indent="0">
              <a:buNone/>
            </a:pPr>
            <a:r>
              <a:rPr lang="ro-RO" sz="2000" dirty="0"/>
              <a:t>else they took the first four </a:t>
            </a:r>
            <a:r>
              <a:rPr lang="ro-RO" sz="2000" dirty="0" smtClean="0"/>
              <a:t>                                         1170 </a:t>
            </a:r>
          </a:p>
          <a:p>
            <a:pPr marL="0" indent="0">
              <a:buNone/>
            </a:pPr>
            <a:r>
              <a:rPr lang="ro-RO" sz="2000" dirty="0" smtClean="0"/>
              <a:t>initials </a:t>
            </a:r>
            <a:r>
              <a:rPr lang="ro-RO" sz="2000" dirty="0"/>
              <a:t>from Billy Gold, which is </a:t>
            </a:r>
            <a:r>
              <a:rPr lang="ro-RO" sz="2000" dirty="0" smtClean="0"/>
              <a:t>                                   1171 </a:t>
            </a:r>
            <a:endParaRPr lang="ro-RO" sz="2000" dirty="0"/>
          </a:p>
          <a:p>
            <a:pPr marL="0" indent="0">
              <a:buNone/>
            </a:pPr>
            <a:r>
              <a:rPr lang="ro-RO" sz="2000" dirty="0"/>
              <a:t>G O L D and from Coche and that's how </a:t>
            </a:r>
            <a:r>
              <a:rPr lang="ro-RO" sz="2000" dirty="0" smtClean="0"/>
              <a:t>                    1172 </a:t>
            </a:r>
            <a:endParaRPr lang="ro-RO" sz="2000" dirty="0"/>
          </a:p>
          <a:p>
            <a:pPr marL="0" indent="0">
              <a:buNone/>
            </a:pPr>
            <a:r>
              <a:rPr lang="ro-RO" sz="2000" dirty="0"/>
              <a:t>they got Goldco</a:t>
            </a:r>
            <a:r>
              <a:rPr lang="ro-RO" sz="2000" dirty="0" smtClean="0"/>
              <a:t>.                                                              </a:t>
            </a:r>
            <a:r>
              <a:rPr lang="ro-RO" sz="2000" dirty="0"/>
              <a:t>1173 </a:t>
            </a:r>
          </a:p>
          <a:p>
            <a:pPr marL="0" indent="0">
              <a:buNone/>
            </a:pPr>
            <a:r>
              <a:rPr lang="ro-RO" sz="2000" dirty="0"/>
              <a:t>Doug: And it was a good living for a </a:t>
            </a:r>
            <a:r>
              <a:rPr lang="ro-RO" sz="2000" dirty="0" smtClean="0"/>
              <a:t>couple               </a:t>
            </a:r>
            <a:r>
              <a:rPr lang="ro-RO" sz="2000" dirty="0"/>
              <a:t>1174 </a:t>
            </a:r>
          </a:p>
          <a:p>
            <a:pPr marL="0" indent="0">
              <a:buNone/>
            </a:pPr>
            <a:r>
              <a:rPr lang="ro-RO" sz="2000" dirty="0"/>
              <a:t>of people. It was a nice toy </a:t>
            </a:r>
            <a:r>
              <a:rPr lang="ro-RO" sz="2000" dirty="0" smtClean="0"/>
              <a:t>for                                     </a:t>
            </a:r>
            <a:r>
              <a:rPr lang="ro-RO" sz="2000" dirty="0"/>
              <a:t>1175 </a:t>
            </a:r>
          </a:p>
          <a:p>
            <a:pPr marL="0" indent="0">
              <a:buNone/>
            </a:pPr>
            <a:r>
              <a:rPr lang="ro-RO" sz="2000" dirty="0"/>
              <a:t>Billy, he made a few bucks on </a:t>
            </a:r>
            <a:r>
              <a:rPr lang="ro-RO" sz="2000" dirty="0" smtClean="0"/>
              <a:t>the                               </a:t>
            </a:r>
            <a:r>
              <a:rPr lang="ro-RO" sz="2000" dirty="0"/>
              <a:t>1176</a:t>
            </a:r>
          </a:p>
          <a:p>
            <a:pPr marL="0" indent="0">
              <a:buNone/>
            </a:pPr>
            <a:r>
              <a:rPr lang="ro-RO" sz="2000" dirty="0"/>
              <a:t> thing. He had some fun for it </a:t>
            </a:r>
            <a:r>
              <a:rPr lang="ro-RO" sz="2000" dirty="0" smtClean="0"/>
              <a:t>but                               </a:t>
            </a:r>
            <a:r>
              <a:rPr lang="ro-RO" sz="2000" dirty="0"/>
              <a:t>1177 </a:t>
            </a:r>
          </a:p>
          <a:p>
            <a:pPr marL="0" indent="0">
              <a:buNone/>
            </a:pPr>
            <a:r>
              <a:rPr lang="ro-RO" sz="2000" dirty="0"/>
              <a:t>then the motivation at that time was </a:t>
            </a:r>
            <a:r>
              <a:rPr lang="ro-RO" sz="2000" dirty="0" smtClean="0"/>
              <a:t>a                     </a:t>
            </a:r>
            <a:r>
              <a:rPr lang="ro-RO" sz="2000" dirty="0"/>
              <a:t>1178 </a:t>
            </a:r>
          </a:p>
          <a:p>
            <a:pPr marL="0" indent="0">
              <a:buNone/>
            </a:pPr>
            <a:r>
              <a:rPr lang="ro-RO" sz="2000" dirty="0"/>
              <a:t>whole lot different than it is today. </a:t>
            </a:r>
            <a:r>
              <a:rPr lang="ro-RO" sz="2000" dirty="0" smtClean="0"/>
              <a:t>                          1179 </a:t>
            </a:r>
            <a:endParaRPr lang="ro-RO" sz="2000" dirty="0"/>
          </a:p>
          <a:p>
            <a:pPr marL="0" indent="0">
              <a:buNone/>
            </a:pPr>
            <a:r>
              <a:rPr lang="ro-RO" sz="2000" dirty="0"/>
              <a:t>We don't have the luxury of screwing </a:t>
            </a:r>
            <a:r>
              <a:rPr lang="ro-RO" sz="2000" dirty="0" smtClean="0"/>
              <a:t>                     1180 </a:t>
            </a:r>
            <a:endParaRPr lang="ro-RO" sz="2000" dirty="0"/>
          </a:p>
          <a:p>
            <a:pPr marL="0" indent="0">
              <a:buNone/>
            </a:pPr>
            <a:r>
              <a:rPr lang="ro-RO" sz="2000" dirty="0"/>
              <a:t>around with something like that /(</a:t>
            </a:r>
            <a:r>
              <a:rPr lang="ro-RO" sz="2000" dirty="0" smtClean="0"/>
              <a:t>lots                     </a:t>
            </a:r>
            <a:r>
              <a:rPr lang="ro-RO" sz="2000" dirty="0"/>
              <a:t>1181 </a:t>
            </a:r>
          </a:p>
          <a:p>
            <a:pPr marL="0" indent="0">
              <a:buNone/>
            </a:pPr>
            <a:r>
              <a:rPr lang="ro-RO" sz="2000" dirty="0"/>
              <a:t>of cross talk at this point)</a:t>
            </a:r>
            <a:r>
              <a:rPr lang="ro-RO" sz="2000" dirty="0" smtClean="0"/>
              <a:t>/                                         </a:t>
            </a:r>
            <a:r>
              <a:rPr lang="ro-RO" sz="2000" dirty="0"/>
              <a:t>1182 </a:t>
            </a:r>
          </a:p>
          <a:p>
            <a:pPr marL="0" indent="0">
              <a:buNone/>
            </a:pPr>
            <a:r>
              <a:rPr lang="ro-RO" sz="2000" dirty="0" smtClean="0"/>
              <a:t>                                 (</a:t>
            </a:r>
            <a:r>
              <a:rPr lang="ro-RO" sz="2000" dirty="0"/>
              <a:t>Returns to turn-by-turn talk.</a:t>
            </a:r>
            <a:r>
              <a:rPr lang="ro-RO" sz="2000" dirty="0" smtClean="0"/>
              <a:t>)</a:t>
            </a:r>
            <a:endParaRPr lang="en-US" sz="20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22</a:t>
            </a:fld>
            <a:endParaRPr lang="en-US" dirty="0"/>
          </a:p>
        </p:txBody>
      </p:sp>
    </p:spTree>
    <p:extLst>
      <p:ext uri="{BB962C8B-B14F-4D97-AF65-F5344CB8AC3E}">
        <p14:creationId xmlns:p14="http://schemas.microsoft.com/office/powerpoint/2010/main" val="406847178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RENO BRANCH STORY</a:t>
            </a:r>
            <a:endParaRPr lang="en-US" dirty="0"/>
          </a:p>
        </p:txBody>
      </p:sp>
      <p:sp>
        <p:nvSpPr>
          <p:cNvPr id="3" name="Content Placeholder 2"/>
          <p:cNvSpPr>
            <a:spLocks noGrp="1"/>
          </p:cNvSpPr>
          <p:nvPr>
            <p:ph idx="1"/>
          </p:nvPr>
        </p:nvSpPr>
        <p:spPr>
          <a:xfrm>
            <a:off x="762000" y="1219200"/>
            <a:ext cx="8077200" cy="5638799"/>
          </a:xfrm>
        </p:spPr>
        <p:txBody>
          <a:bodyPr>
            <a:normAutofit fontScale="77500" lnSpcReduction="20000"/>
          </a:bodyPr>
          <a:lstStyle/>
          <a:p>
            <a:pPr marL="0" indent="0">
              <a:buNone/>
            </a:pPr>
            <a:r>
              <a:rPr lang="en-US" dirty="0" smtClean="0"/>
              <a:t>Sam</a:t>
            </a:r>
            <a:r>
              <a:rPr lang="en-US" dirty="0"/>
              <a:t>: I think five years ago there was no </a:t>
            </a:r>
            <a:r>
              <a:rPr lang="en-US" dirty="0" smtClean="0"/>
              <a:t>		727</a:t>
            </a:r>
            <a:endParaRPr lang="en-US" dirty="0"/>
          </a:p>
          <a:p>
            <a:pPr marL="0" indent="0">
              <a:buNone/>
            </a:pPr>
            <a:r>
              <a:rPr lang="en-US" dirty="0"/>
              <a:t>Executive Committee. He just </a:t>
            </a:r>
            <a:r>
              <a:rPr lang="en-US" dirty="0" smtClean="0"/>
              <a:t>ran 			728</a:t>
            </a:r>
            <a:endParaRPr lang="en-US" dirty="0"/>
          </a:p>
          <a:p>
            <a:pPr marL="0" indent="0">
              <a:buNone/>
            </a:pPr>
            <a:r>
              <a:rPr lang="en-US" dirty="0"/>
              <a:t>the place the way he wanted as if you </a:t>
            </a:r>
            <a:r>
              <a:rPr lang="en-US" dirty="0" smtClean="0"/>
              <a:t>		729</a:t>
            </a:r>
            <a:endParaRPr lang="en-US" dirty="0"/>
          </a:p>
          <a:p>
            <a:pPr marL="0" indent="0">
              <a:buNone/>
            </a:pPr>
            <a:r>
              <a:rPr lang="en-US" dirty="0"/>
              <a:t>wasn’t here. Raymond was [conglomerate’s</a:t>
            </a:r>
            <a:r>
              <a:rPr lang="en-US" dirty="0" smtClean="0"/>
              <a:t>] 	730</a:t>
            </a:r>
            <a:endParaRPr lang="en-US" dirty="0"/>
          </a:p>
          <a:p>
            <a:pPr marL="0" indent="0">
              <a:buNone/>
            </a:pPr>
            <a:r>
              <a:rPr lang="en-US" dirty="0"/>
              <a:t>man and he did what he pleased. </a:t>
            </a:r>
            <a:r>
              <a:rPr lang="en-US" dirty="0" smtClean="0"/>
              <a:t>			731</a:t>
            </a:r>
            <a:endParaRPr lang="en-US" dirty="0"/>
          </a:p>
          <a:p>
            <a:pPr marL="0" indent="0">
              <a:buNone/>
            </a:pPr>
            <a:r>
              <a:rPr lang="en-US" dirty="0"/>
              <a:t>I guess you heard this all already </a:t>
            </a:r>
            <a:r>
              <a:rPr lang="en-US" dirty="0" smtClean="0"/>
              <a:t>			732</a:t>
            </a:r>
            <a:endParaRPr lang="en-US" dirty="0"/>
          </a:p>
          <a:p>
            <a:pPr marL="0" indent="0">
              <a:buNone/>
            </a:pPr>
            <a:r>
              <a:rPr lang="en-US" dirty="0"/>
              <a:t>Dave: I heard about the high growth (nodding) </a:t>
            </a:r>
            <a:r>
              <a:rPr lang="en-US" dirty="0" smtClean="0"/>
              <a:t>	733</a:t>
            </a:r>
            <a:endParaRPr lang="en-US" dirty="0"/>
          </a:p>
          <a:p>
            <a:pPr marL="0" indent="0">
              <a:buNone/>
            </a:pPr>
            <a:r>
              <a:rPr lang="en-US" dirty="0"/>
              <a:t>Sam: Yes we picked up San Diego </a:t>
            </a:r>
            <a:r>
              <a:rPr lang="en-US" dirty="0" smtClean="0"/>
              <a:t>			734</a:t>
            </a:r>
            <a:endParaRPr lang="en-US" dirty="0"/>
          </a:p>
          <a:p>
            <a:pPr marL="0" indent="0">
              <a:buNone/>
            </a:pPr>
            <a:r>
              <a:rPr lang="de-DE" dirty="0"/>
              <a:t>Dave: Reno? </a:t>
            </a:r>
            <a:r>
              <a:rPr lang="de-DE" dirty="0" smtClean="0"/>
              <a:t>						735</a:t>
            </a:r>
            <a:endParaRPr lang="de-DE" dirty="0"/>
          </a:p>
          <a:p>
            <a:pPr marL="0" indent="0">
              <a:buNone/>
            </a:pPr>
            <a:r>
              <a:rPr lang="de-DE" dirty="0"/>
              <a:t>Sam: Ed Fox </a:t>
            </a:r>
            <a:r>
              <a:rPr lang="de-DE" dirty="0" err="1"/>
              <a:t>picked</a:t>
            </a:r>
            <a:r>
              <a:rPr lang="de-DE" dirty="0"/>
              <a:t> </a:t>
            </a:r>
            <a:r>
              <a:rPr lang="de-DE" dirty="0" err="1"/>
              <a:t>up</a:t>
            </a:r>
            <a:r>
              <a:rPr lang="de-DE" dirty="0"/>
              <a:t> Reno </a:t>
            </a:r>
            <a:r>
              <a:rPr lang="de-DE" dirty="0" err="1"/>
              <a:t>and</a:t>
            </a:r>
            <a:r>
              <a:rPr lang="de-DE" dirty="0"/>
              <a:t> I </a:t>
            </a:r>
            <a:r>
              <a:rPr lang="de-DE" dirty="0" err="1"/>
              <a:t>guess</a:t>
            </a:r>
            <a:r>
              <a:rPr lang="de-DE" dirty="0"/>
              <a:t> </a:t>
            </a:r>
            <a:r>
              <a:rPr lang="de-DE" dirty="0" smtClean="0"/>
              <a:t>		736</a:t>
            </a:r>
            <a:endParaRPr lang="de-DE" dirty="0"/>
          </a:p>
          <a:p>
            <a:pPr marL="0" indent="0">
              <a:buNone/>
            </a:pPr>
            <a:r>
              <a:rPr lang="de-DE" dirty="0" err="1"/>
              <a:t>you</a:t>
            </a:r>
            <a:r>
              <a:rPr lang="de-DE" dirty="0"/>
              <a:t> </a:t>
            </a:r>
            <a:r>
              <a:rPr lang="de-DE" dirty="0" err="1"/>
              <a:t>heard</a:t>
            </a:r>
            <a:r>
              <a:rPr lang="de-DE" dirty="0"/>
              <a:t> </a:t>
            </a:r>
            <a:r>
              <a:rPr lang="de-DE" dirty="0" err="1"/>
              <a:t>the</a:t>
            </a:r>
            <a:r>
              <a:rPr lang="de-DE" dirty="0"/>
              <a:t> </a:t>
            </a:r>
            <a:r>
              <a:rPr lang="de-DE" dirty="0" err="1"/>
              <a:t>whole</a:t>
            </a:r>
            <a:r>
              <a:rPr lang="de-DE" dirty="0"/>
              <a:t> </a:t>
            </a:r>
            <a:r>
              <a:rPr lang="de-DE" dirty="0" err="1"/>
              <a:t>story</a:t>
            </a:r>
            <a:r>
              <a:rPr lang="de-DE" dirty="0"/>
              <a:t> </a:t>
            </a:r>
            <a:r>
              <a:rPr lang="de-DE" dirty="0" err="1"/>
              <a:t>before</a:t>
            </a:r>
            <a:r>
              <a:rPr lang="de-DE" dirty="0"/>
              <a:t>. </a:t>
            </a:r>
            <a:r>
              <a:rPr lang="de-DE" dirty="0" smtClean="0"/>
              <a:t>			737</a:t>
            </a:r>
            <a:endParaRPr lang="de-DE" dirty="0"/>
          </a:p>
          <a:p>
            <a:pPr marL="0" indent="0">
              <a:buNone/>
            </a:pPr>
            <a:r>
              <a:rPr lang="de-DE" dirty="0" err="1"/>
              <a:t>That’s</a:t>
            </a:r>
            <a:r>
              <a:rPr lang="de-DE" dirty="0"/>
              <a:t> </a:t>
            </a:r>
            <a:r>
              <a:rPr lang="de-DE" dirty="0" err="1"/>
              <a:t>why</a:t>
            </a:r>
            <a:r>
              <a:rPr lang="de-DE" dirty="0"/>
              <a:t> </a:t>
            </a:r>
            <a:r>
              <a:rPr lang="de-DE" dirty="0" err="1"/>
              <a:t>we</a:t>
            </a:r>
            <a:r>
              <a:rPr lang="de-DE" dirty="0"/>
              <a:t> </a:t>
            </a:r>
            <a:r>
              <a:rPr lang="de-DE" dirty="0" err="1"/>
              <a:t>picked</a:t>
            </a:r>
            <a:r>
              <a:rPr lang="de-DE" dirty="0"/>
              <a:t> </a:t>
            </a:r>
            <a:r>
              <a:rPr lang="de-DE" dirty="0" err="1"/>
              <a:t>up</a:t>
            </a:r>
            <a:r>
              <a:rPr lang="de-DE" dirty="0"/>
              <a:t> Reno </a:t>
            </a:r>
            <a:r>
              <a:rPr lang="de-DE" dirty="0" err="1"/>
              <a:t>because</a:t>
            </a:r>
            <a:r>
              <a:rPr lang="de-DE" dirty="0"/>
              <a:t> </a:t>
            </a:r>
            <a:r>
              <a:rPr lang="de-DE" dirty="0" smtClean="0"/>
              <a:t>		738</a:t>
            </a:r>
            <a:endParaRPr lang="de-DE" dirty="0"/>
          </a:p>
          <a:p>
            <a:pPr marL="0" indent="0">
              <a:buNone/>
            </a:pPr>
            <a:r>
              <a:rPr lang="de-DE" dirty="0"/>
              <a:t>Ed Fox </a:t>
            </a:r>
            <a:r>
              <a:rPr lang="de-DE" dirty="0" err="1"/>
              <a:t>had</a:t>
            </a:r>
            <a:r>
              <a:rPr lang="de-DE" dirty="0"/>
              <a:t> </a:t>
            </a:r>
            <a:r>
              <a:rPr lang="de-DE" dirty="0" err="1"/>
              <a:t>that</a:t>
            </a:r>
            <a:r>
              <a:rPr lang="de-DE" dirty="0"/>
              <a:t> </a:t>
            </a:r>
            <a:r>
              <a:rPr lang="de-DE" dirty="0" err="1"/>
              <a:t>with</a:t>
            </a:r>
            <a:r>
              <a:rPr lang="de-DE" dirty="0"/>
              <a:t> </a:t>
            </a:r>
            <a:r>
              <a:rPr lang="de-DE" dirty="0" err="1"/>
              <a:t>his</a:t>
            </a:r>
            <a:r>
              <a:rPr lang="de-DE" dirty="0"/>
              <a:t> </a:t>
            </a:r>
            <a:r>
              <a:rPr lang="de-DE" dirty="0" err="1"/>
              <a:t>father</a:t>
            </a:r>
            <a:r>
              <a:rPr lang="de-DE" dirty="0"/>
              <a:t>. </a:t>
            </a:r>
            <a:r>
              <a:rPr lang="de-DE" dirty="0" err="1"/>
              <a:t>You</a:t>
            </a:r>
            <a:r>
              <a:rPr lang="de-DE" dirty="0"/>
              <a:t> </a:t>
            </a:r>
            <a:r>
              <a:rPr lang="de-DE" dirty="0" smtClean="0"/>
              <a:t>		739</a:t>
            </a:r>
            <a:endParaRPr lang="de-DE" dirty="0"/>
          </a:p>
          <a:p>
            <a:pPr marL="0" indent="0">
              <a:buNone/>
            </a:pPr>
            <a:r>
              <a:rPr lang="pl-PL" dirty="0" err="1"/>
              <a:t>know</a:t>
            </a:r>
            <a:r>
              <a:rPr lang="pl-PL" dirty="0" smtClean="0"/>
              <a:t>.							740</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23</a:t>
            </a:fld>
            <a:endParaRPr lang="en-US" dirty="0"/>
          </a:p>
        </p:txBody>
      </p:sp>
    </p:spTree>
    <p:extLst>
      <p:ext uri="{BB962C8B-B14F-4D97-AF65-F5344CB8AC3E}">
        <p14:creationId xmlns:p14="http://schemas.microsoft.com/office/powerpoint/2010/main" val="387893025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Mythic of Reno Branch Story</a:t>
            </a:r>
            <a:endParaRPr lang="en-US" dirty="0"/>
          </a:p>
        </p:txBody>
      </p:sp>
      <p:sp>
        <p:nvSpPr>
          <p:cNvPr id="3" name="Content Placeholder 2"/>
          <p:cNvSpPr>
            <a:spLocks noGrp="1"/>
          </p:cNvSpPr>
          <p:nvPr>
            <p:ph idx="1"/>
          </p:nvPr>
        </p:nvSpPr>
        <p:spPr/>
        <p:txBody>
          <a:bodyPr>
            <a:noAutofit/>
          </a:bodyPr>
          <a:lstStyle/>
          <a:p>
            <a:pPr marL="0" indent="0">
              <a:buNone/>
            </a:pPr>
            <a:r>
              <a:rPr lang="en-US" sz="4000" dirty="0"/>
              <a:t>The  Reno Branch stories and other stories made the rounds and reinforced </a:t>
            </a:r>
            <a:r>
              <a:rPr lang="en-US" sz="4000" dirty="0" smtClean="0"/>
              <a:t>Doug’s image </a:t>
            </a:r>
            <a:r>
              <a:rPr lang="en-US" sz="4000" dirty="0"/>
              <a:t>as the reformer–savior who would not put up with special privileges </a:t>
            </a:r>
            <a:r>
              <a:rPr lang="en-US" sz="4000" dirty="0" smtClean="0"/>
              <a:t>for executives </a:t>
            </a:r>
            <a:r>
              <a:rPr lang="en-US" sz="4000" dirty="0"/>
              <a:t>that had been perfectly OK in the old framework.</a:t>
            </a:r>
          </a:p>
        </p:txBody>
      </p:sp>
      <p:sp>
        <p:nvSpPr>
          <p:cNvPr id="4" name="Slide Number Placeholder 3"/>
          <p:cNvSpPr>
            <a:spLocks noGrp="1"/>
          </p:cNvSpPr>
          <p:nvPr>
            <p:ph type="sldNum" sz="quarter" idx="12"/>
          </p:nvPr>
        </p:nvSpPr>
        <p:spPr/>
        <p:txBody>
          <a:bodyPr/>
          <a:lstStyle/>
          <a:p>
            <a:fld id="{33D6E5A2-EC83-451F-A719-9AC1370DD5CF}" type="slidenum">
              <a:rPr lang="en-US" smtClean="0"/>
              <a:pPr/>
              <a:t>24</a:t>
            </a:fld>
            <a:endParaRPr lang="en-US" dirty="0"/>
          </a:p>
        </p:txBody>
      </p:sp>
    </p:spTree>
    <p:extLst>
      <p:ext uri="{BB962C8B-B14F-4D97-AF65-F5344CB8AC3E}">
        <p14:creationId xmlns:p14="http://schemas.microsoft.com/office/powerpoint/2010/main" val="142724003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492368"/>
          </a:xfrm>
        </p:spPr>
        <p:txBody>
          <a:bodyPr>
            <a:normAutofit fontScale="90000"/>
          </a:bodyPr>
          <a:lstStyle/>
          <a:p>
            <a:r>
              <a:rPr lang="en-US" dirty="0" smtClean="0"/>
              <a:t>3 MAIN POINTS</a:t>
            </a:r>
            <a:endParaRPr lang="en-US" dirty="0"/>
          </a:p>
        </p:txBody>
      </p:sp>
      <p:sp>
        <p:nvSpPr>
          <p:cNvPr id="3" name="Content Placeholder 2"/>
          <p:cNvSpPr>
            <a:spLocks noGrp="1"/>
          </p:cNvSpPr>
          <p:nvPr>
            <p:ph idx="1"/>
          </p:nvPr>
        </p:nvSpPr>
        <p:spPr>
          <a:xfrm>
            <a:off x="762000" y="838201"/>
            <a:ext cx="8382000" cy="6019800"/>
          </a:xfrm>
        </p:spPr>
        <p:txBody>
          <a:bodyPr>
            <a:normAutofit fontScale="92500" lnSpcReduction="20000"/>
          </a:bodyPr>
          <a:lstStyle/>
          <a:p>
            <a:pPr marL="514350" indent="-514350">
              <a:buFont typeface="+mj-lt"/>
              <a:buAutoNum type="arabicPeriod"/>
            </a:pPr>
            <a:r>
              <a:rPr lang="en-US" dirty="0"/>
              <a:t>A story can be more than backward-looking BME or fragmentation retrospection.</a:t>
            </a:r>
          </a:p>
          <a:p>
            <a:pPr marL="514350" indent="-514350">
              <a:buFont typeface="+mj-lt"/>
              <a:buAutoNum type="arabicPeriod"/>
            </a:pPr>
            <a:r>
              <a:rPr lang="en-US" dirty="0"/>
              <a:t>It can convey a forward-looking prediction of future organizational </a:t>
            </a:r>
            <a:r>
              <a:rPr lang="en-US" dirty="0" smtClean="0"/>
              <a:t>behavior</a:t>
            </a:r>
          </a:p>
          <a:p>
            <a:pPr marL="514350" indent="-514350">
              <a:buFont typeface="+mj-lt"/>
              <a:buAutoNum type="arabicPeriod"/>
            </a:pPr>
            <a:r>
              <a:rPr lang="en-US" dirty="0" smtClean="0"/>
              <a:t>There </a:t>
            </a:r>
            <a:r>
              <a:rPr lang="en-US" dirty="0"/>
              <a:t>are also  these counter-</a:t>
            </a:r>
            <a:r>
              <a:rPr lang="en-US" dirty="0" smtClean="0"/>
              <a:t>narratives. The </a:t>
            </a:r>
            <a:r>
              <a:rPr lang="en-US" dirty="0"/>
              <a:t>story was not found to be a highly agreed-upon text, told from </a:t>
            </a:r>
            <a:r>
              <a:rPr lang="en-US" dirty="0" smtClean="0"/>
              <a:t>beginning to </a:t>
            </a:r>
            <a:r>
              <a:rPr lang="en-US" dirty="0"/>
              <a:t>end, as it has been studied in most prior story research. Rather</a:t>
            </a:r>
            <a:r>
              <a:rPr lang="en-US" dirty="0" smtClean="0"/>
              <a:t>, the </a:t>
            </a:r>
            <a:r>
              <a:rPr lang="en-US" dirty="0"/>
              <a:t>stories were dynamic, varied by context, and were sometimes terse</a:t>
            </a:r>
            <a:r>
              <a:rPr lang="en-US" dirty="0" smtClean="0"/>
              <a:t>, requiring </a:t>
            </a:r>
            <a:r>
              <a:rPr lang="en-US" dirty="0"/>
              <a:t>the hearer to fill in silently major chunks of story line, context</a:t>
            </a:r>
            <a:r>
              <a:rPr lang="en-US" dirty="0" smtClean="0"/>
              <a:t>, and </a:t>
            </a:r>
            <a:r>
              <a:rPr lang="en-US" dirty="0"/>
              <a:t>implication. Stories were frequently challenged, reinterpreted, </a:t>
            </a:r>
            <a:r>
              <a:rPr lang="en-US" dirty="0" smtClean="0"/>
              <a:t>and revised </a:t>
            </a:r>
            <a:r>
              <a:rPr lang="en-US" dirty="0"/>
              <a:t>by the hearers as they unfolded in conversation. (Boje, 1991</a:t>
            </a:r>
            <a:r>
              <a:rPr lang="en-US" dirty="0" smtClean="0"/>
              <a:t>: 106</a:t>
            </a:r>
            <a:r>
              <a:rPr lang="en-US" dirty="0"/>
              <a:t>, boldness mine)</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25</a:t>
            </a:fld>
            <a:endParaRPr lang="en-US" dirty="0"/>
          </a:p>
        </p:txBody>
      </p:sp>
    </p:spTree>
    <p:extLst>
      <p:ext uri="{BB962C8B-B14F-4D97-AF65-F5344CB8AC3E}">
        <p14:creationId xmlns:p14="http://schemas.microsoft.com/office/powerpoint/2010/main" val="400459908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568568"/>
          </a:xfrm>
        </p:spPr>
        <p:txBody>
          <a:bodyPr>
            <a:normAutofit fontScale="90000"/>
          </a:bodyPr>
          <a:lstStyle/>
          <a:p>
            <a:r>
              <a:rPr lang="en-US" dirty="0" smtClean="0"/>
              <a:t>Background before your exercise</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26</a:t>
            </a:fld>
            <a:endParaRPr lang="en-US" dirty="0"/>
          </a:p>
        </p:txBody>
      </p:sp>
      <p:pic>
        <p:nvPicPr>
          <p:cNvPr id="5" name="Picture 4"/>
          <p:cNvPicPr>
            <a:picLocks noChangeAspect="1"/>
          </p:cNvPicPr>
          <p:nvPr/>
        </p:nvPicPr>
        <p:blipFill>
          <a:blip r:embed="rId2"/>
          <a:stretch>
            <a:fillRect/>
          </a:stretch>
        </p:blipFill>
        <p:spPr>
          <a:xfrm>
            <a:off x="570072" y="1066800"/>
            <a:ext cx="8168114" cy="5780698"/>
          </a:xfrm>
          <a:prstGeom prst="rect">
            <a:avLst/>
          </a:prstGeom>
        </p:spPr>
      </p:pic>
    </p:spTree>
    <p:extLst>
      <p:ext uri="{BB962C8B-B14F-4D97-AF65-F5344CB8AC3E}">
        <p14:creationId xmlns:p14="http://schemas.microsoft.com/office/powerpoint/2010/main" val="287584111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416168"/>
          </a:xfrm>
        </p:spPr>
        <p:txBody>
          <a:bodyPr>
            <a:normAutofit fontScale="90000"/>
          </a:bodyPr>
          <a:lstStyle/>
          <a:p>
            <a:r>
              <a:rPr lang="en-US" dirty="0" smtClean="0"/>
              <a:t>What is going on in this company?</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27</a:t>
            </a:fld>
            <a:endParaRPr lang="en-US" dirty="0"/>
          </a:p>
        </p:txBody>
      </p:sp>
      <p:pic>
        <p:nvPicPr>
          <p:cNvPr id="5" name="Picture 4"/>
          <p:cNvPicPr>
            <a:picLocks noChangeAspect="1"/>
          </p:cNvPicPr>
          <p:nvPr/>
        </p:nvPicPr>
        <p:blipFill>
          <a:blip r:embed="rId2"/>
          <a:stretch>
            <a:fillRect/>
          </a:stretch>
        </p:blipFill>
        <p:spPr>
          <a:xfrm>
            <a:off x="622300" y="838200"/>
            <a:ext cx="8521700" cy="495300"/>
          </a:xfrm>
          <a:prstGeom prst="rect">
            <a:avLst/>
          </a:prstGeom>
        </p:spPr>
      </p:pic>
      <p:pic>
        <p:nvPicPr>
          <p:cNvPr id="6" name="Picture 5"/>
          <p:cNvPicPr>
            <a:picLocks noChangeAspect="1"/>
          </p:cNvPicPr>
          <p:nvPr/>
        </p:nvPicPr>
        <p:blipFill>
          <a:blip r:embed="rId3"/>
          <a:stretch>
            <a:fillRect/>
          </a:stretch>
        </p:blipFill>
        <p:spPr>
          <a:xfrm>
            <a:off x="381000" y="1219200"/>
            <a:ext cx="8534400" cy="2603500"/>
          </a:xfrm>
          <a:prstGeom prst="rect">
            <a:avLst/>
          </a:prstGeom>
        </p:spPr>
      </p:pic>
      <p:pic>
        <p:nvPicPr>
          <p:cNvPr id="7" name="Picture 6"/>
          <p:cNvPicPr>
            <a:picLocks noChangeAspect="1"/>
          </p:cNvPicPr>
          <p:nvPr/>
        </p:nvPicPr>
        <p:blipFill>
          <a:blip r:embed="rId4"/>
          <a:stretch>
            <a:fillRect/>
          </a:stretch>
        </p:blipFill>
        <p:spPr>
          <a:xfrm>
            <a:off x="0" y="3923309"/>
            <a:ext cx="9144000" cy="2934691"/>
          </a:xfrm>
          <a:prstGeom prst="rect">
            <a:avLst/>
          </a:prstGeom>
        </p:spPr>
      </p:pic>
    </p:spTree>
    <p:extLst>
      <p:ext uri="{BB962C8B-B14F-4D97-AF65-F5344CB8AC3E}">
        <p14:creationId xmlns:p14="http://schemas.microsoft.com/office/powerpoint/2010/main" val="260783660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568568"/>
          </a:xfrm>
        </p:spPr>
        <p:txBody>
          <a:bodyPr>
            <a:normAutofit fontScale="90000"/>
          </a:bodyPr>
          <a:lstStyle/>
          <a:p>
            <a:r>
              <a:rPr lang="en-US" dirty="0" smtClean="0"/>
              <a:t>2001 p. 120</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28</a:t>
            </a:fld>
            <a:endParaRPr lang="en-US" dirty="0"/>
          </a:p>
        </p:txBody>
      </p:sp>
      <p:pic>
        <p:nvPicPr>
          <p:cNvPr id="5" name="Picture 4"/>
          <p:cNvPicPr>
            <a:picLocks noChangeAspect="1"/>
          </p:cNvPicPr>
          <p:nvPr/>
        </p:nvPicPr>
        <p:blipFill>
          <a:blip r:embed="rId2"/>
          <a:stretch>
            <a:fillRect/>
          </a:stretch>
        </p:blipFill>
        <p:spPr>
          <a:xfrm>
            <a:off x="1371600" y="825500"/>
            <a:ext cx="6934200" cy="6032500"/>
          </a:xfrm>
          <a:prstGeom prst="rect">
            <a:avLst/>
          </a:prstGeom>
        </p:spPr>
      </p:pic>
    </p:spTree>
    <p:extLst>
      <p:ext uri="{BB962C8B-B14F-4D97-AF65-F5344CB8AC3E}">
        <p14:creationId xmlns:p14="http://schemas.microsoft.com/office/powerpoint/2010/main" val="267469308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before next exercise</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29</a:t>
            </a:fld>
            <a:endParaRPr lang="en-US" dirty="0"/>
          </a:p>
        </p:txBody>
      </p:sp>
      <p:pic>
        <p:nvPicPr>
          <p:cNvPr id="5" name="Picture 4"/>
          <p:cNvPicPr>
            <a:picLocks noChangeAspect="1"/>
          </p:cNvPicPr>
          <p:nvPr/>
        </p:nvPicPr>
        <p:blipFill>
          <a:blip r:embed="rId2"/>
          <a:stretch>
            <a:fillRect/>
          </a:stretch>
        </p:blipFill>
        <p:spPr>
          <a:xfrm>
            <a:off x="1358900" y="1193800"/>
            <a:ext cx="7156450" cy="4978400"/>
          </a:xfrm>
          <a:prstGeom prst="rect">
            <a:avLst/>
          </a:prstGeom>
        </p:spPr>
      </p:pic>
    </p:spTree>
    <p:extLst>
      <p:ext uri="{BB962C8B-B14F-4D97-AF65-F5344CB8AC3E}">
        <p14:creationId xmlns:p14="http://schemas.microsoft.com/office/powerpoint/2010/main" val="60423749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524000"/>
            <a:ext cx="4343400" cy="1362075"/>
          </a:xfrm>
        </p:spPr>
        <p:txBody>
          <a:bodyPr/>
          <a:lstStyle/>
          <a:p>
            <a:r>
              <a:rPr lang="en-US" dirty="0" smtClean="0"/>
              <a:t>The office Supply Study</a:t>
            </a:r>
            <a:endParaRPr lang="en-US" dirty="0"/>
          </a:p>
        </p:txBody>
      </p:sp>
      <p:sp>
        <p:nvSpPr>
          <p:cNvPr id="4" name="Rectangle 3"/>
          <p:cNvSpPr/>
          <p:nvPr/>
        </p:nvSpPr>
        <p:spPr>
          <a:xfrm>
            <a:off x="838200" y="3200400"/>
            <a:ext cx="7467600" cy="1661993"/>
          </a:xfrm>
          <a:prstGeom prst="rect">
            <a:avLst/>
          </a:prstGeom>
        </p:spPr>
        <p:txBody>
          <a:bodyPr wrap="square">
            <a:spAutoFit/>
          </a:bodyPr>
          <a:lstStyle/>
          <a:p>
            <a:r>
              <a:rPr lang="en-US" sz="2400" dirty="0"/>
              <a:t>THE STORYTELLING ORGANIZATION: A STUDY OF STORY PERFORMANCE IN AN OFFICE-SUPPLY FIRM </a:t>
            </a:r>
            <a:r>
              <a:rPr lang="en-US" dirty="0"/>
              <a:t>by Boje, David .M., Administrative Science Quarterly, Mar91, Vol. 36, Issue 1 pp. 106-126. </a:t>
            </a:r>
            <a:endParaRPr lang="en-US" dirty="0" smtClean="0"/>
          </a:p>
          <a:p>
            <a:endParaRPr lang="en-US" dirty="0"/>
          </a:p>
          <a:p>
            <a:r>
              <a:rPr lang="en-US" dirty="0" smtClean="0"/>
              <a:t>With Excerpts from this research in the 2001 and 2008 books</a:t>
            </a:r>
            <a:endParaRPr lang="en-US"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3</a:t>
            </a:fld>
            <a:endParaRPr lang="en-US" dirty="0"/>
          </a:p>
        </p:txBody>
      </p:sp>
      <p:pic>
        <p:nvPicPr>
          <p:cNvPr id="5" name="Picture 4"/>
          <p:cNvPicPr>
            <a:picLocks noChangeAspect="1"/>
          </p:cNvPicPr>
          <p:nvPr/>
        </p:nvPicPr>
        <p:blipFill>
          <a:blip r:embed="rId2"/>
          <a:stretch>
            <a:fillRect/>
          </a:stretch>
        </p:blipFill>
        <p:spPr>
          <a:xfrm>
            <a:off x="5943600" y="4953000"/>
            <a:ext cx="1143000" cy="1714500"/>
          </a:xfrm>
          <a:prstGeom prst="rect">
            <a:avLst/>
          </a:prstGeom>
        </p:spPr>
      </p:pic>
      <p:pic>
        <p:nvPicPr>
          <p:cNvPr id="6" name="Picture 5"/>
          <p:cNvPicPr>
            <a:picLocks noChangeAspect="1"/>
          </p:cNvPicPr>
          <p:nvPr/>
        </p:nvPicPr>
        <p:blipFill>
          <a:blip r:embed="rId3"/>
          <a:stretch>
            <a:fillRect/>
          </a:stretch>
        </p:blipFill>
        <p:spPr>
          <a:xfrm>
            <a:off x="2209800" y="4953000"/>
            <a:ext cx="1168400" cy="1734344"/>
          </a:xfrm>
          <a:prstGeom prst="rect">
            <a:avLst/>
          </a:prstGeom>
        </p:spPr>
      </p:pic>
    </p:spTree>
    <p:extLst>
      <p:ext uri="{BB962C8B-B14F-4D97-AF65-F5344CB8AC3E}">
        <p14:creationId xmlns:p14="http://schemas.microsoft.com/office/powerpoint/2010/main" val="39167999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30</a:t>
            </a:fld>
            <a:endParaRPr lang="en-US" dirty="0"/>
          </a:p>
        </p:txBody>
      </p:sp>
      <p:pic>
        <p:nvPicPr>
          <p:cNvPr id="5" name="Picture 4"/>
          <p:cNvPicPr>
            <a:picLocks noChangeAspect="1"/>
          </p:cNvPicPr>
          <p:nvPr/>
        </p:nvPicPr>
        <p:blipFill>
          <a:blip r:embed="rId2"/>
          <a:stretch>
            <a:fillRect/>
          </a:stretch>
        </p:blipFill>
        <p:spPr>
          <a:xfrm>
            <a:off x="889000" y="2247900"/>
            <a:ext cx="7750776" cy="3543300"/>
          </a:xfrm>
          <a:prstGeom prst="rect">
            <a:avLst/>
          </a:prstGeom>
        </p:spPr>
      </p:pic>
    </p:spTree>
    <p:extLst>
      <p:ext uri="{BB962C8B-B14F-4D97-AF65-F5344CB8AC3E}">
        <p14:creationId xmlns:p14="http://schemas.microsoft.com/office/powerpoint/2010/main" val="113615132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492368"/>
          </a:xfrm>
        </p:spPr>
        <p:txBody>
          <a:bodyPr>
            <a:normAutofit fontScale="90000"/>
          </a:bodyPr>
          <a:lstStyle/>
          <a:p>
            <a:r>
              <a:rPr lang="en-US" b="1" dirty="0"/>
              <a:t>CEO Turnover Story by Vendors</a:t>
            </a:r>
            <a:br>
              <a:rPr lang="en-US" b="1" dirty="0"/>
            </a:br>
            <a:endParaRPr lang="en-US" dirty="0"/>
          </a:p>
        </p:txBody>
      </p:sp>
      <p:sp>
        <p:nvSpPr>
          <p:cNvPr id="3" name="Content Placeholder 2"/>
          <p:cNvSpPr>
            <a:spLocks noGrp="1"/>
          </p:cNvSpPr>
          <p:nvPr>
            <p:ph idx="1"/>
          </p:nvPr>
        </p:nvSpPr>
        <p:spPr>
          <a:xfrm>
            <a:off x="762000" y="609600"/>
            <a:ext cx="8382000" cy="6248399"/>
          </a:xfrm>
        </p:spPr>
        <p:txBody>
          <a:bodyPr>
            <a:noAutofit/>
          </a:bodyPr>
          <a:lstStyle/>
          <a:p>
            <a:pPr marL="0" indent="0">
              <a:buNone/>
            </a:pPr>
            <a:r>
              <a:rPr lang="en-US" sz="2000" dirty="0" smtClean="0"/>
              <a:t>Dan</a:t>
            </a:r>
            <a:r>
              <a:rPr lang="en-US" sz="2000" dirty="0"/>
              <a:t>: Yeah, my boss will call from </a:t>
            </a:r>
            <a:r>
              <a:rPr lang="en-US" sz="2000" dirty="0" smtClean="0"/>
              <a:t>			337</a:t>
            </a:r>
            <a:endParaRPr lang="en-US" sz="2000" dirty="0"/>
          </a:p>
          <a:p>
            <a:pPr marL="0" indent="0">
              <a:buNone/>
            </a:pPr>
            <a:r>
              <a:rPr lang="en-US" sz="2000" dirty="0"/>
              <a:t>We’re based out of the Northwest and </a:t>
            </a:r>
            <a:r>
              <a:rPr lang="en-US" sz="2000" dirty="0" smtClean="0"/>
              <a:t>		338</a:t>
            </a:r>
            <a:endParaRPr lang="en-US" sz="2000" dirty="0"/>
          </a:p>
          <a:p>
            <a:pPr marL="0" indent="0">
              <a:buNone/>
            </a:pPr>
            <a:r>
              <a:rPr lang="en-US" sz="2000" dirty="0"/>
              <a:t>he’ll say ‘Well Dan who is running the </a:t>
            </a:r>
            <a:r>
              <a:rPr lang="en-US" sz="2000" dirty="0" smtClean="0"/>
              <a:t>		339</a:t>
            </a:r>
            <a:endParaRPr lang="en-US" sz="2000" dirty="0"/>
          </a:p>
          <a:p>
            <a:pPr marL="0" indent="0">
              <a:buNone/>
            </a:pPr>
            <a:r>
              <a:rPr lang="en-US" sz="2000" dirty="0"/>
              <a:t>ship at Gold now?’ He can see a </a:t>
            </a:r>
            <a:r>
              <a:rPr lang="en-US" sz="2000" dirty="0" smtClean="0"/>
              <a:t>			340</a:t>
            </a:r>
            <a:endParaRPr lang="en-US" sz="2000" dirty="0"/>
          </a:p>
          <a:p>
            <a:pPr marL="0" indent="0">
              <a:buNone/>
            </a:pPr>
            <a:r>
              <a:rPr lang="en-US" sz="2000" dirty="0"/>
              <a:t>lot of the proposals that we’ve </a:t>
            </a:r>
            <a:r>
              <a:rPr lang="en-US" sz="2000" dirty="0" smtClean="0"/>
              <a:t>			341</a:t>
            </a:r>
            <a:endParaRPr lang="en-US" sz="2000" dirty="0"/>
          </a:p>
          <a:p>
            <a:pPr marL="0" indent="0">
              <a:buNone/>
            </a:pPr>
            <a:r>
              <a:rPr lang="en-US" sz="2000" dirty="0"/>
              <a:t>presented and were accepted six months </a:t>
            </a:r>
            <a:r>
              <a:rPr lang="en-US" sz="2000" dirty="0" smtClean="0"/>
              <a:t>		342</a:t>
            </a:r>
            <a:endParaRPr lang="en-US" sz="2000" dirty="0"/>
          </a:p>
          <a:p>
            <a:pPr marL="0" indent="0">
              <a:buNone/>
            </a:pPr>
            <a:r>
              <a:rPr lang="en-US" sz="2000" dirty="0"/>
              <a:t>ago still in effect because there’s </a:t>
            </a:r>
            <a:r>
              <a:rPr lang="en-US" sz="2000" dirty="0" smtClean="0"/>
              <a:t>			343</a:t>
            </a:r>
            <a:endParaRPr lang="en-US" sz="2000" dirty="0"/>
          </a:p>
          <a:p>
            <a:pPr marL="0" indent="0">
              <a:buNone/>
            </a:pPr>
            <a:r>
              <a:rPr lang="en-US" sz="2000" dirty="0"/>
              <a:t>been turnover[***] </a:t>
            </a:r>
            <a:r>
              <a:rPr lang="en-US" sz="2000" dirty="0" smtClean="0"/>
              <a:t>				344</a:t>
            </a:r>
            <a:endParaRPr lang="en-US" sz="2000" dirty="0"/>
          </a:p>
          <a:p>
            <a:pPr marL="0" indent="0">
              <a:buNone/>
            </a:pPr>
            <a:r>
              <a:rPr lang="en-US" sz="2000" dirty="0"/>
              <a:t>You know is the next administration </a:t>
            </a:r>
            <a:r>
              <a:rPr lang="en-US" sz="2000" dirty="0" smtClean="0"/>
              <a:t>		356</a:t>
            </a:r>
            <a:endParaRPr lang="en-US" sz="2000" dirty="0"/>
          </a:p>
          <a:p>
            <a:pPr marL="0" indent="0">
              <a:buNone/>
            </a:pPr>
            <a:r>
              <a:rPr lang="en-US" sz="2000" dirty="0"/>
              <a:t>going to come in and make changes to </a:t>
            </a:r>
            <a:r>
              <a:rPr lang="en-US" sz="2000" dirty="0" smtClean="0"/>
              <a:t>		357</a:t>
            </a:r>
            <a:endParaRPr lang="en-US" sz="2000" dirty="0"/>
          </a:p>
          <a:p>
            <a:pPr marL="0" indent="0">
              <a:buNone/>
            </a:pPr>
            <a:r>
              <a:rPr lang="en-US" sz="2000" dirty="0"/>
              <a:t>that? One point that Jeff made </a:t>
            </a:r>
            <a:r>
              <a:rPr lang="en-US" sz="2000" dirty="0" smtClean="0"/>
              <a:t>			358</a:t>
            </a:r>
            <a:endParaRPr lang="en-US" sz="2000" dirty="0"/>
          </a:p>
          <a:p>
            <a:pPr marL="0" indent="0">
              <a:buNone/>
            </a:pPr>
            <a:r>
              <a:rPr lang="en-US" sz="2000" dirty="0"/>
              <a:t>earlier that I want to touch on is our </a:t>
            </a:r>
            <a:r>
              <a:rPr lang="en-US" sz="2000" dirty="0" smtClean="0"/>
              <a:t>		</a:t>
            </a:r>
            <a:r>
              <a:rPr lang="en-US" sz="2000" dirty="0" smtClean="0"/>
              <a:t>359-</a:t>
            </a:r>
            <a:endParaRPr lang="en-US" sz="2000" dirty="0"/>
          </a:p>
          <a:p>
            <a:pPr marL="0" indent="0">
              <a:buNone/>
            </a:pPr>
            <a:r>
              <a:rPr lang="en-US" sz="2000" dirty="0"/>
              <a:t>concerns are shared with their </a:t>
            </a:r>
            <a:r>
              <a:rPr lang="en-US" sz="2000" dirty="0" smtClean="0"/>
              <a:t>			360</a:t>
            </a:r>
            <a:endParaRPr lang="en-US" sz="2000" dirty="0"/>
          </a:p>
          <a:p>
            <a:pPr marL="0" indent="0">
              <a:buNone/>
            </a:pPr>
            <a:r>
              <a:rPr lang="en-US" sz="2000" dirty="0"/>
              <a:t>salespeople. They definitely know </a:t>
            </a:r>
            <a:r>
              <a:rPr lang="en-US" sz="2000" dirty="0" smtClean="0"/>
              <a:t>			361</a:t>
            </a:r>
            <a:endParaRPr lang="en-US" sz="2000" dirty="0"/>
          </a:p>
          <a:p>
            <a:pPr marL="0" indent="0">
              <a:buNone/>
            </a:pPr>
            <a:r>
              <a:rPr lang="en-US" sz="2000" dirty="0"/>
              <a:t>sometimes that they’re kind of a ship </a:t>
            </a:r>
            <a:r>
              <a:rPr lang="en-US" sz="2000" dirty="0" smtClean="0"/>
              <a:t>		362</a:t>
            </a:r>
            <a:endParaRPr lang="en-US" sz="2000" dirty="0"/>
          </a:p>
          <a:p>
            <a:pPr marL="0" indent="0">
              <a:buNone/>
            </a:pPr>
            <a:r>
              <a:rPr lang="en-US" sz="2000" dirty="0"/>
              <a:t>without a rudder right now and I think </a:t>
            </a:r>
            <a:r>
              <a:rPr lang="en-US" sz="2000" dirty="0" smtClean="0"/>
              <a:t>		363</a:t>
            </a:r>
            <a:endParaRPr lang="en-US" sz="2000" dirty="0"/>
          </a:p>
          <a:p>
            <a:pPr marL="0" indent="0">
              <a:buNone/>
            </a:pPr>
            <a:r>
              <a:rPr lang="en-US" sz="2000" dirty="0"/>
              <a:t>it concerns their salespeople as well </a:t>
            </a:r>
            <a:r>
              <a:rPr lang="en-US" sz="2000" dirty="0" smtClean="0"/>
              <a:t>		364</a:t>
            </a:r>
            <a:endParaRPr lang="en-US" sz="20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31</a:t>
            </a:fld>
            <a:endParaRPr lang="en-US" dirty="0"/>
          </a:p>
        </p:txBody>
      </p:sp>
      <p:sp>
        <p:nvSpPr>
          <p:cNvPr id="5" name="TextBox 4"/>
          <p:cNvSpPr txBox="1"/>
          <p:nvPr/>
        </p:nvSpPr>
        <p:spPr>
          <a:xfrm>
            <a:off x="7620000" y="0"/>
            <a:ext cx="1524000" cy="2062103"/>
          </a:xfrm>
          <a:prstGeom prst="rect">
            <a:avLst/>
          </a:prstGeom>
          <a:noFill/>
        </p:spPr>
        <p:txBody>
          <a:bodyPr wrap="square" rtlCol="0">
            <a:spAutoFit/>
          </a:bodyPr>
          <a:lstStyle/>
          <a:p>
            <a:r>
              <a:rPr lang="en-US" sz="3200" dirty="0" smtClean="0">
                <a:solidFill>
                  <a:schemeClr val="accent2"/>
                </a:solidFill>
              </a:rPr>
              <a:t>Do this as Group Exercise</a:t>
            </a:r>
            <a:endParaRPr lang="en-US" sz="3200" dirty="0">
              <a:solidFill>
                <a:schemeClr val="accent2"/>
              </a:solidFill>
            </a:endParaRPr>
          </a:p>
        </p:txBody>
      </p:sp>
      <p:sp>
        <p:nvSpPr>
          <p:cNvPr id="6" name="Rectangle 5"/>
          <p:cNvSpPr/>
          <p:nvPr/>
        </p:nvSpPr>
        <p:spPr>
          <a:xfrm>
            <a:off x="6858000" y="2209800"/>
            <a:ext cx="2133600" cy="3970318"/>
          </a:xfrm>
          <a:prstGeom prst="rect">
            <a:avLst/>
          </a:prstGeom>
        </p:spPr>
        <p:txBody>
          <a:bodyPr wrap="square">
            <a:spAutoFit/>
          </a:bodyPr>
          <a:lstStyle/>
          <a:p>
            <a:r>
              <a:rPr lang="en-US" dirty="0" smtClean="0"/>
              <a:t>From Film of Focus Group</a:t>
            </a:r>
          </a:p>
          <a:p>
            <a:r>
              <a:rPr lang="en-US" dirty="0"/>
              <a:t>-</a:t>
            </a:r>
            <a:r>
              <a:rPr lang="en-US" dirty="0" smtClean="0"/>
              <a:t>observed </a:t>
            </a:r>
            <a:r>
              <a:rPr lang="en-US" dirty="0"/>
              <a:t>pattern of past events (337-44) to a prediction of a probable future pattern (356-64). </a:t>
            </a:r>
            <a:endParaRPr lang="en-US" dirty="0" smtClean="0"/>
          </a:p>
          <a:p>
            <a:endParaRPr lang="en-US" dirty="0"/>
          </a:p>
          <a:p>
            <a:r>
              <a:rPr lang="en-US" dirty="0" smtClean="0"/>
              <a:t>What </a:t>
            </a:r>
            <a:r>
              <a:rPr lang="en-US" dirty="0"/>
              <a:t>is interesting is that the vendors leave most of the script unstated in their terse telling of the story.</a:t>
            </a:r>
            <a:endParaRPr lang="en-US" dirty="0"/>
          </a:p>
        </p:txBody>
      </p:sp>
    </p:spTree>
    <p:extLst>
      <p:ext uri="{BB962C8B-B14F-4D97-AF65-F5344CB8AC3E}">
        <p14:creationId xmlns:p14="http://schemas.microsoft.com/office/powerpoint/2010/main" val="398985726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POINT ‘Counter-Stories’ &amp; Official Stories</a:t>
            </a:r>
            <a:endParaRPr lang="en-US" dirty="0"/>
          </a:p>
        </p:txBody>
      </p:sp>
      <p:sp>
        <p:nvSpPr>
          <p:cNvPr id="3" name="Content Placeholder 2"/>
          <p:cNvSpPr>
            <a:spLocks noGrp="1"/>
          </p:cNvSpPr>
          <p:nvPr>
            <p:ph idx="1"/>
          </p:nvPr>
        </p:nvSpPr>
        <p:spPr/>
        <p:txBody>
          <a:bodyPr/>
          <a:lstStyle/>
          <a:p>
            <a:r>
              <a:rPr lang="en-US" dirty="0"/>
              <a:t>Storytelling organizations, such as Gold, can be analyzed according to the </a:t>
            </a:r>
            <a:r>
              <a:rPr lang="en-US" dirty="0" smtClean="0"/>
              <a:t>distribution and </a:t>
            </a:r>
            <a:r>
              <a:rPr lang="en-US" dirty="0"/>
              <a:t>frequency of various framework types that </a:t>
            </a:r>
            <a:r>
              <a:rPr lang="is-IS" dirty="0" smtClean="0"/>
              <a:t>… </a:t>
            </a:r>
            <a:r>
              <a:rPr lang="en-US" dirty="0" smtClean="0"/>
              <a:t>dualize </a:t>
            </a:r>
            <a:r>
              <a:rPr lang="en-US" dirty="0"/>
              <a:t>narrative &amp; </a:t>
            </a:r>
            <a:r>
              <a:rPr lang="en-US" dirty="0" smtClean="0"/>
              <a:t>counternarrative </a:t>
            </a:r>
            <a:r>
              <a:rPr lang="en-US" dirty="0"/>
              <a:t>relations</a:t>
            </a:r>
          </a:p>
        </p:txBody>
      </p:sp>
      <p:sp>
        <p:nvSpPr>
          <p:cNvPr id="4" name="Slide Number Placeholder 3"/>
          <p:cNvSpPr>
            <a:spLocks noGrp="1"/>
          </p:cNvSpPr>
          <p:nvPr>
            <p:ph type="sldNum" sz="quarter" idx="12"/>
          </p:nvPr>
        </p:nvSpPr>
        <p:spPr/>
        <p:txBody>
          <a:bodyPr/>
          <a:lstStyle/>
          <a:p>
            <a:fld id="{33D6E5A2-EC83-451F-A719-9AC1370DD5CF}" type="slidenum">
              <a:rPr lang="en-US" smtClean="0"/>
              <a:pPr/>
              <a:t>32</a:t>
            </a:fld>
            <a:endParaRPr lang="en-US" dirty="0"/>
          </a:p>
        </p:txBody>
      </p:sp>
    </p:spTree>
    <p:extLst>
      <p:ext uri="{BB962C8B-B14F-4D97-AF65-F5344CB8AC3E}">
        <p14:creationId xmlns:p14="http://schemas.microsoft.com/office/powerpoint/2010/main" val="317346485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458200" cy="838200"/>
          </a:xfrm>
        </p:spPr>
        <p:txBody>
          <a:bodyPr>
            <a:noAutofit/>
          </a:bodyPr>
          <a:lstStyle/>
          <a:p>
            <a:r>
              <a:rPr lang="en-US" sz="3200" dirty="0"/>
              <a:t>(2008) I went back to my texts to study </a:t>
            </a:r>
            <a:r>
              <a:rPr lang="en-US" sz="3200" dirty="0" smtClean="0"/>
              <a:t>Antenarratives</a:t>
            </a:r>
            <a:r>
              <a:rPr lang="en-US" sz="3200" dirty="0"/>
              <a:t> </a:t>
            </a:r>
            <a:r>
              <a:rPr lang="en-US" sz="3200" dirty="0" smtClean="0"/>
              <a:t>--‘</a:t>
            </a:r>
            <a:r>
              <a:rPr lang="en-US" sz="3200" dirty="0"/>
              <a:t>turnover in senior management’</a:t>
            </a:r>
            <a:br>
              <a:rPr lang="en-US" sz="3200" dirty="0"/>
            </a:br>
            <a:endParaRPr lang="en-US" sz="3200" dirty="0"/>
          </a:p>
        </p:txBody>
      </p:sp>
      <p:sp>
        <p:nvSpPr>
          <p:cNvPr id="3" name="Content Placeholder 2"/>
          <p:cNvSpPr>
            <a:spLocks noGrp="1"/>
          </p:cNvSpPr>
          <p:nvPr>
            <p:ph idx="1"/>
          </p:nvPr>
        </p:nvSpPr>
        <p:spPr>
          <a:xfrm>
            <a:off x="762000" y="1066800"/>
            <a:ext cx="8229600" cy="5791200"/>
          </a:xfrm>
        </p:spPr>
        <p:txBody>
          <a:bodyPr>
            <a:noAutofit/>
          </a:bodyPr>
          <a:lstStyle/>
          <a:p>
            <a:pPr marL="0" indent="0">
              <a:buNone/>
            </a:pPr>
            <a:r>
              <a:rPr lang="en-US" sz="2800" dirty="0" smtClean="0"/>
              <a:t>(‘change </a:t>
            </a:r>
            <a:r>
              <a:rPr lang="en-US" sz="2800" dirty="0"/>
              <a:t>in philosophy’ (lines 346–7), </a:t>
            </a:r>
            <a:endParaRPr lang="en-US" sz="2800" dirty="0" smtClean="0"/>
          </a:p>
          <a:p>
            <a:pPr marL="0" indent="0">
              <a:buNone/>
            </a:pPr>
            <a:r>
              <a:rPr lang="en-US" sz="2800" dirty="0" smtClean="0"/>
              <a:t>agreements </a:t>
            </a:r>
            <a:r>
              <a:rPr lang="en-US" sz="2800" dirty="0"/>
              <a:t>are </a:t>
            </a:r>
            <a:r>
              <a:rPr lang="en-US" sz="2800" dirty="0" smtClean="0"/>
              <a:t>worked out </a:t>
            </a:r>
            <a:r>
              <a:rPr lang="en-US" sz="2800" dirty="0"/>
              <a:t>and new management changes the agreements (958–61)</a:t>
            </a:r>
            <a:r>
              <a:rPr lang="en-US" sz="2800" dirty="0" smtClean="0"/>
              <a:t>.</a:t>
            </a:r>
          </a:p>
          <a:p>
            <a:pPr marL="0" indent="0">
              <a:buNone/>
            </a:pPr>
            <a:r>
              <a:rPr lang="en-US" sz="2000" dirty="0" smtClean="0"/>
              <a:t> </a:t>
            </a:r>
            <a:r>
              <a:rPr lang="en-US" sz="2000" dirty="0"/>
              <a:t>These </a:t>
            </a:r>
            <a:r>
              <a:rPr lang="en-US" sz="2000" dirty="0" smtClean="0"/>
              <a:t>antenarratives are </a:t>
            </a:r>
            <a:r>
              <a:rPr lang="en-US" sz="2000" dirty="0"/>
              <a:t>‘bets’ and ‘pre-stories’ that some </a:t>
            </a:r>
            <a:r>
              <a:rPr lang="en-US" sz="2000" dirty="0" smtClean="0"/>
              <a:t>BME </a:t>
            </a:r>
            <a:r>
              <a:rPr lang="en-US" sz="2000" dirty="0"/>
              <a:t>narrative will emerge, such </a:t>
            </a:r>
            <a:r>
              <a:rPr lang="en-US" sz="2000" dirty="0" smtClean="0"/>
              <a:t>as ‘we </a:t>
            </a:r>
            <a:r>
              <a:rPr lang="en-US" sz="2000" dirty="0"/>
              <a:t>have to reinvent the wheel’ (961–2) every time a new CEO is installed </a:t>
            </a:r>
            <a:r>
              <a:rPr lang="en-US" sz="2000" dirty="0" smtClean="0"/>
              <a:t>at Gold </a:t>
            </a:r>
            <a:r>
              <a:rPr lang="en-US" sz="2000" dirty="0"/>
              <a:t>because they are not honoring old deals. Frank is a customer, from a </a:t>
            </a:r>
            <a:r>
              <a:rPr lang="en-US" sz="2000" dirty="0" smtClean="0"/>
              <a:t>large corporation</a:t>
            </a:r>
            <a:r>
              <a:rPr lang="en-US" sz="2000" dirty="0"/>
              <a:t>, a purchasing agent, who expresses emotive–ethical concerns. ‘</a:t>
            </a:r>
            <a:r>
              <a:rPr lang="en-US" sz="2000" dirty="0" smtClean="0"/>
              <a:t>I don’t </a:t>
            </a:r>
            <a:r>
              <a:rPr lang="en-US" sz="2000" dirty="0"/>
              <a:t>care how they resolve their internal politics’ (350–1), </a:t>
            </a:r>
            <a:endParaRPr lang="en-US" sz="2000" dirty="0" smtClean="0"/>
          </a:p>
          <a:p>
            <a:pPr marL="0" indent="0">
              <a:buNone/>
            </a:pPr>
            <a:r>
              <a:rPr lang="en-US" sz="2400" dirty="0" smtClean="0"/>
              <a:t>‘</a:t>
            </a:r>
            <a:r>
              <a:rPr lang="en-US" sz="2400" dirty="0"/>
              <a:t>I need the product</a:t>
            </a:r>
            <a:r>
              <a:rPr lang="en-US" sz="2400" dirty="0" smtClean="0"/>
              <a:t>’ (</a:t>
            </a:r>
            <a:r>
              <a:rPr lang="en-US" sz="2400" dirty="0"/>
              <a:t>352)</a:t>
            </a:r>
            <a:r>
              <a:rPr lang="en-US" sz="2400" dirty="0" smtClean="0"/>
              <a:t>,</a:t>
            </a:r>
          </a:p>
          <a:p>
            <a:pPr marL="0" indent="0">
              <a:buNone/>
            </a:pPr>
            <a:r>
              <a:rPr lang="en-US" sz="2400" dirty="0" smtClean="0"/>
              <a:t> </a:t>
            </a:r>
            <a:r>
              <a:rPr lang="en-US" sz="2400" dirty="0"/>
              <a:t>but with the turnover each ‘president has [their] own stamp of how </a:t>
            </a:r>
            <a:r>
              <a:rPr lang="en-US" sz="2400" dirty="0" smtClean="0"/>
              <a:t>he is </a:t>
            </a:r>
            <a:r>
              <a:rPr lang="en-US" sz="2400" dirty="0"/>
              <a:t>going to operate and things change’ </a:t>
            </a:r>
            <a:r>
              <a:rPr lang="en-US" sz="2000" dirty="0"/>
              <a:t>(347–9</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33</a:t>
            </a:fld>
            <a:endParaRPr lang="en-US" dirty="0"/>
          </a:p>
        </p:txBody>
      </p:sp>
      <p:sp>
        <p:nvSpPr>
          <p:cNvPr id="5" name="Rectangle 4"/>
          <p:cNvSpPr/>
          <p:nvPr/>
        </p:nvSpPr>
        <p:spPr>
          <a:xfrm>
            <a:off x="990600" y="1219200"/>
            <a:ext cx="5867400" cy="483209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dirty="0"/>
              <a:t>Barbara Czarniawska (2004), and her theory of petrified narrative would agree. This is why above I make storytelling the broader term, and look at the relation of the petrified narratives seeking stability (rarely changing) with the emotive stories (aka living stories) that change more </a:t>
            </a:r>
            <a:r>
              <a:rPr lang="en-US" sz="2800" dirty="0" smtClean="0"/>
              <a:t>readily and Antenarratives that change the Petrified Narrative order of a Storytelling organization</a:t>
            </a:r>
            <a:endParaRPr lang="en-US" sz="2800" dirty="0"/>
          </a:p>
        </p:txBody>
      </p:sp>
    </p:spTree>
    <p:extLst>
      <p:ext uri="{BB962C8B-B14F-4D97-AF65-F5344CB8AC3E}">
        <p14:creationId xmlns:p14="http://schemas.microsoft.com/office/powerpoint/2010/main" val="240324932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grpId="1" nodeType="clickEffect">
                                  <p:stCondLst>
                                    <p:cond delay="0"/>
                                  </p:stCondLst>
                                  <p:childTnLst>
                                    <p:animEffect transition="out" filter="checkerboard(across)">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492368"/>
          </a:xfrm>
        </p:spPr>
        <p:txBody>
          <a:bodyPr>
            <a:normAutofit fontScale="90000"/>
          </a:bodyPr>
          <a:lstStyle/>
          <a:p>
            <a:r>
              <a:rPr lang="en-US" dirty="0" smtClean="0"/>
              <a:t>More Antenarratives</a:t>
            </a:r>
            <a:endParaRPr lang="en-US" dirty="0"/>
          </a:p>
        </p:txBody>
      </p:sp>
      <p:sp>
        <p:nvSpPr>
          <p:cNvPr id="3" name="Content Placeholder 2"/>
          <p:cNvSpPr>
            <a:spLocks noGrp="1"/>
          </p:cNvSpPr>
          <p:nvPr>
            <p:ph idx="1"/>
          </p:nvPr>
        </p:nvSpPr>
        <p:spPr>
          <a:xfrm>
            <a:off x="762000" y="990601"/>
            <a:ext cx="8382000" cy="5791200"/>
          </a:xfrm>
        </p:spPr>
        <p:txBody>
          <a:bodyPr>
            <a:normAutofit fontScale="85000" lnSpcReduction="20000"/>
          </a:bodyPr>
          <a:lstStyle/>
          <a:p>
            <a:pPr marL="0" indent="0">
              <a:buNone/>
            </a:pPr>
            <a:r>
              <a:rPr lang="en-US" sz="3400" dirty="0" smtClean="0"/>
              <a:t>The </a:t>
            </a:r>
            <a:r>
              <a:rPr lang="en-US" sz="3400" dirty="0"/>
              <a:t>video of Frank shows </a:t>
            </a:r>
            <a:r>
              <a:rPr lang="en-US" sz="3400" dirty="0" smtClean="0"/>
              <a:t>very emotive </a:t>
            </a:r>
            <a:r>
              <a:rPr lang="en-US" sz="3400" dirty="0"/>
              <a:t>behavior, and the audio reveals an inflection of tonality that vibrates </a:t>
            </a:r>
            <a:r>
              <a:rPr lang="en-US" sz="3400" dirty="0" smtClean="0"/>
              <a:t>in ways </a:t>
            </a:r>
            <a:r>
              <a:rPr lang="en-US" sz="3400" dirty="0"/>
              <a:t>that the words of the transcript below do not capture. The audiotape </a:t>
            </a:r>
            <a:r>
              <a:rPr lang="en-US" sz="3400" dirty="0" smtClean="0"/>
              <a:t>of intonations </a:t>
            </a:r>
            <a:r>
              <a:rPr lang="en-US" sz="3400" dirty="0"/>
              <a:t>and pauses, and videotape of body language reveals a </a:t>
            </a:r>
            <a:r>
              <a:rPr lang="en-US" sz="3400" dirty="0" smtClean="0"/>
              <a:t>horse-sensemaking going </a:t>
            </a:r>
            <a:r>
              <a:rPr lang="en-US" sz="3400" dirty="0"/>
              <a:t>on that is occurring beyond the words. Several I–we dialectics </a:t>
            </a:r>
            <a:r>
              <a:rPr lang="en-US" sz="3400" dirty="0" smtClean="0"/>
              <a:t>are evident </a:t>
            </a:r>
            <a:r>
              <a:rPr lang="en-US" sz="3400" dirty="0"/>
              <a:t>in the transcript. The ‘I’ of the purchasing agent is opposed by </a:t>
            </a:r>
            <a:r>
              <a:rPr lang="en-US" sz="3400" dirty="0" smtClean="0"/>
              <a:t>the turnover </a:t>
            </a:r>
            <a:r>
              <a:rPr lang="en-US" sz="3400" dirty="0"/>
              <a:t>in CEOs, as well as new vice presidents, and sales managers. The </a:t>
            </a:r>
            <a:r>
              <a:rPr lang="en-US" sz="3400" dirty="0" smtClean="0"/>
              <a:t>rapid turnover </a:t>
            </a:r>
            <a:r>
              <a:rPr lang="en-US" sz="3400" dirty="0"/>
              <a:t>has resulted in systemicity problems of stability and access in </a:t>
            </a:r>
            <a:r>
              <a:rPr lang="en-US" sz="3400" dirty="0" smtClean="0"/>
              <a:t>Gold’s relations </a:t>
            </a:r>
            <a:r>
              <a:rPr lang="en-US" sz="3400" dirty="0"/>
              <a:t>to customers. Doug, the CEO who hired a marketing professor and </a:t>
            </a:r>
            <a:r>
              <a:rPr lang="en-US" sz="3400" dirty="0" err="1" smtClean="0"/>
              <a:t>meas</a:t>
            </a:r>
            <a:r>
              <a:rPr lang="en-US" sz="3400" dirty="0" smtClean="0"/>
              <a:t> </a:t>
            </a:r>
            <a:r>
              <a:rPr lang="en-US" sz="3400" dirty="0"/>
              <a:t>consultants, is the </a:t>
            </a:r>
            <a:r>
              <a:rPr lang="en-US" sz="3400" dirty="0" smtClean="0"/>
              <a:t>la </a:t>
            </a:r>
            <a:r>
              <a:rPr lang="en-US" sz="3400" dirty="0" err="1" smtClean="0"/>
              <a:t>est</a:t>
            </a:r>
            <a:r>
              <a:rPr lang="en-US" sz="3400" dirty="0" smtClean="0"/>
              <a:t> </a:t>
            </a:r>
            <a:r>
              <a:rPr lang="en-US" sz="3400" dirty="0"/>
              <a:t>in a succession of five CEOs brought in in just </a:t>
            </a:r>
            <a:r>
              <a:rPr lang="en-US" sz="3400" dirty="0" smtClean="0"/>
              <a:t>two </a:t>
            </a:r>
            <a:r>
              <a:rPr lang="en-US" sz="3400" dirty="0" err="1" smtClean="0"/>
              <a:t>years.A</a:t>
            </a:r>
            <a:r>
              <a:rPr lang="en-US" sz="3400" dirty="0" smtClean="0"/>
              <a:t> </a:t>
            </a:r>
            <a:r>
              <a:rPr lang="en-US" sz="3400" dirty="0"/>
              <a:t>Customer Story</a:t>
            </a:r>
          </a:p>
          <a:p>
            <a:pPr marL="0" indent="0">
              <a:buNone/>
            </a:pP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34</a:t>
            </a:fld>
            <a:endParaRPr lang="en-US" dirty="0"/>
          </a:p>
        </p:txBody>
      </p:sp>
    </p:spTree>
    <p:extLst>
      <p:ext uri="{BB962C8B-B14F-4D97-AF65-F5344CB8AC3E}">
        <p14:creationId xmlns:p14="http://schemas.microsoft.com/office/powerpoint/2010/main" val="394204751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Antenarratives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Frank: And I’m seeing symptoms of the </a:t>
            </a:r>
            <a:r>
              <a:rPr lang="en-US" dirty="0" smtClean="0"/>
              <a:t>	342</a:t>
            </a:r>
            <a:endParaRPr lang="en-US" dirty="0"/>
          </a:p>
          <a:p>
            <a:pPr marL="0" indent="0">
              <a:buNone/>
            </a:pPr>
            <a:r>
              <a:rPr lang="en-US" dirty="0"/>
              <a:t>turnover in senior management they </a:t>
            </a:r>
            <a:r>
              <a:rPr lang="en-US" dirty="0" smtClean="0"/>
              <a:t>	343</a:t>
            </a:r>
            <a:endParaRPr lang="en-US" dirty="0"/>
          </a:p>
          <a:p>
            <a:pPr marL="0" indent="0">
              <a:buNone/>
            </a:pPr>
            <a:r>
              <a:rPr lang="en-US" dirty="0"/>
              <a:t>have had senior management that they </a:t>
            </a:r>
            <a:r>
              <a:rPr lang="en-US" dirty="0" smtClean="0"/>
              <a:t>	344</a:t>
            </a:r>
            <a:endParaRPr lang="en-US" dirty="0"/>
          </a:p>
          <a:p>
            <a:pPr marL="0" indent="0">
              <a:buNone/>
            </a:pPr>
            <a:r>
              <a:rPr lang="en-US" dirty="0"/>
              <a:t>have had in the past 14–15 months </a:t>
            </a:r>
            <a:r>
              <a:rPr lang="en-US" dirty="0" smtClean="0"/>
              <a:t>	345</a:t>
            </a:r>
            <a:endParaRPr lang="en-US" dirty="0"/>
          </a:p>
          <a:p>
            <a:pPr marL="0" indent="0">
              <a:buNone/>
            </a:pPr>
            <a:r>
              <a:rPr lang="en-US" dirty="0"/>
              <a:t>where they have had a change in </a:t>
            </a:r>
            <a:r>
              <a:rPr lang="en-US" dirty="0" smtClean="0"/>
              <a:t>		346</a:t>
            </a:r>
            <a:endParaRPr lang="en-US" dirty="0"/>
          </a:p>
          <a:p>
            <a:pPr marL="0" indent="0">
              <a:buNone/>
            </a:pPr>
            <a:r>
              <a:rPr lang="en-US" dirty="0"/>
              <a:t>philosophy. A certain president has </a:t>
            </a:r>
            <a:r>
              <a:rPr lang="en-US" dirty="0" smtClean="0"/>
              <a:t>	347</a:t>
            </a:r>
            <a:endParaRPr lang="en-US" dirty="0"/>
          </a:p>
          <a:p>
            <a:pPr marL="0" indent="0">
              <a:buNone/>
            </a:pPr>
            <a:r>
              <a:rPr lang="en-US" dirty="0"/>
              <a:t>own stamp of how he is going to operate </a:t>
            </a:r>
            <a:r>
              <a:rPr lang="en-US" dirty="0" smtClean="0"/>
              <a:t> 348</a:t>
            </a:r>
            <a:endParaRPr lang="en-US" dirty="0"/>
          </a:p>
          <a:p>
            <a:pPr marL="0" indent="0">
              <a:buNone/>
            </a:pPr>
            <a:r>
              <a:rPr lang="en-US" dirty="0"/>
              <a:t>and things change. My major concern is </a:t>
            </a:r>
            <a:r>
              <a:rPr lang="en-US" dirty="0" smtClean="0"/>
              <a:t>	349</a:t>
            </a:r>
            <a:endParaRPr lang="en-US" dirty="0"/>
          </a:p>
          <a:p>
            <a:pPr marL="0" indent="0">
              <a:buNone/>
            </a:pPr>
            <a:r>
              <a:rPr lang="en-US" dirty="0"/>
              <a:t>the end result. l don’t care how they </a:t>
            </a:r>
            <a:r>
              <a:rPr lang="en-US" dirty="0" smtClean="0"/>
              <a:t>	350</a:t>
            </a:r>
            <a:endParaRPr lang="en-US" dirty="0"/>
          </a:p>
          <a:p>
            <a:pPr marL="0" indent="0">
              <a:buNone/>
            </a:pPr>
            <a:r>
              <a:rPr lang="en-US" dirty="0"/>
              <a:t>resolve their internal politics </a:t>
            </a:r>
            <a:r>
              <a:rPr lang="en-US" dirty="0" smtClean="0"/>
              <a:t>		351</a:t>
            </a:r>
            <a:endParaRPr lang="en-US" dirty="0"/>
          </a:p>
          <a:p>
            <a:pPr marL="0" indent="0">
              <a:buNone/>
            </a:pPr>
            <a:r>
              <a:rPr lang="en-US" dirty="0"/>
              <a:t>I need the product </a:t>
            </a:r>
            <a:r>
              <a:rPr lang="en-US" dirty="0" smtClean="0"/>
              <a:t>				352</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35</a:t>
            </a:fld>
            <a:endParaRPr lang="en-US" dirty="0"/>
          </a:p>
        </p:txBody>
      </p:sp>
      <p:sp>
        <p:nvSpPr>
          <p:cNvPr id="5" name="TextBox 4"/>
          <p:cNvSpPr txBox="1"/>
          <p:nvPr/>
        </p:nvSpPr>
        <p:spPr>
          <a:xfrm>
            <a:off x="7543800" y="0"/>
            <a:ext cx="1524000" cy="2062103"/>
          </a:xfrm>
          <a:prstGeom prst="rect">
            <a:avLst/>
          </a:prstGeom>
          <a:noFill/>
        </p:spPr>
        <p:txBody>
          <a:bodyPr wrap="square" rtlCol="0">
            <a:spAutoFit/>
          </a:bodyPr>
          <a:lstStyle/>
          <a:p>
            <a:r>
              <a:rPr lang="en-US" sz="3200" dirty="0" smtClean="0">
                <a:solidFill>
                  <a:srgbClr val="FF0000"/>
                </a:solidFill>
              </a:rPr>
              <a:t>Do this as Group Exercise</a:t>
            </a:r>
            <a:endParaRPr lang="en-US" sz="3200" dirty="0">
              <a:solidFill>
                <a:srgbClr val="FF0000"/>
              </a:solidFill>
            </a:endParaRPr>
          </a:p>
        </p:txBody>
      </p:sp>
    </p:spTree>
    <p:extLst>
      <p:ext uri="{BB962C8B-B14F-4D97-AF65-F5344CB8AC3E}">
        <p14:creationId xmlns:p14="http://schemas.microsoft.com/office/powerpoint/2010/main" val="30572915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Antenarratives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 They do listen but with half an </a:t>
            </a:r>
            <a:r>
              <a:rPr lang="en-US" dirty="0" smtClean="0"/>
              <a:t>			954</a:t>
            </a:r>
            <a:endParaRPr lang="en-US" dirty="0"/>
          </a:p>
          <a:p>
            <a:pPr marL="0" indent="0">
              <a:buNone/>
            </a:pPr>
            <a:r>
              <a:rPr lang="en-US" dirty="0"/>
              <a:t>ear maybe because of the change in </a:t>
            </a:r>
            <a:r>
              <a:rPr lang="en-US" dirty="0" smtClean="0"/>
              <a:t>			955</a:t>
            </a:r>
            <a:endParaRPr lang="en-US" dirty="0"/>
          </a:p>
          <a:p>
            <a:pPr marL="0" indent="0">
              <a:buNone/>
            </a:pPr>
            <a:r>
              <a:rPr lang="en-US" dirty="0"/>
              <a:t>management. </a:t>
            </a:r>
            <a:r>
              <a:rPr lang="en-US" dirty="0" smtClean="0"/>
              <a:t>						956</a:t>
            </a:r>
            <a:endParaRPr lang="en-US" dirty="0"/>
          </a:p>
          <a:p>
            <a:pPr marL="0" indent="0">
              <a:buNone/>
            </a:pPr>
            <a:r>
              <a:rPr lang="en-US" dirty="0"/>
              <a:t>Certain management we have had </a:t>
            </a:r>
            <a:r>
              <a:rPr lang="en-US" dirty="0" smtClean="0"/>
              <a:t>			957</a:t>
            </a:r>
            <a:endParaRPr lang="en-US" dirty="0"/>
          </a:p>
          <a:p>
            <a:pPr marL="0" indent="0">
              <a:buNone/>
            </a:pPr>
            <a:r>
              <a:rPr lang="en-US" dirty="0"/>
              <a:t>discussions and we have come to agreements </a:t>
            </a:r>
            <a:r>
              <a:rPr lang="en-US" dirty="0" smtClean="0"/>
              <a:t>		958</a:t>
            </a:r>
            <a:endParaRPr lang="en-US" dirty="0"/>
          </a:p>
          <a:p>
            <a:pPr marL="0" indent="0">
              <a:buNone/>
            </a:pPr>
            <a:r>
              <a:rPr lang="en-US" dirty="0"/>
              <a:t>and the systems have been worked </a:t>
            </a:r>
            <a:r>
              <a:rPr lang="en-US" dirty="0" smtClean="0"/>
              <a:t>			959</a:t>
            </a:r>
            <a:endParaRPr lang="en-US" dirty="0"/>
          </a:p>
          <a:p>
            <a:pPr marL="0" indent="0">
              <a:buNone/>
            </a:pPr>
            <a:r>
              <a:rPr lang="en-US" dirty="0"/>
              <a:t>out. New management comes in a new </a:t>
            </a:r>
            <a:r>
              <a:rPr lang="en-US" dirty="0" smtClean="0"/>
              <a:t>			960</a:t>
            </a:r>
            <a:endParaRPr lang="en-US" dirty="0"/>
          </a:p>
          <a:p>
            <a:pPr marL="0" indent="0">
              <a:buNone/>
            </a:pPr>
            <a:r>
              <a:rPr lang="en-US" dirty="0"/>
              <a:t>president of the company and we have to </a:t>
            </a:r>
            <a:r>
              <a:rPr lang="en-US" dirty="0" smtClean="0"/>
              <a:t>		961</a:t>
            </a:r>
            <a:endParaRPr lang="en-US" dirty="0"/>
          </a:p>
          <a:p>
            <a:pPr marL="0" indent="0">
              <a:buNone/>
            </a:pPr>
            <a:r>
              <a:rPr lang="en-US" dirty="0"/>
              <a:t>reinvent the wheel and we go back and </a:t>
            </a:r>
            <a:r>
              <a:rPr lang="en-US" dirty="0" smtClean="0"/>
              <a:t>I		962</a:t>
            </a:r>
            <a:endParaRPr lang="en-US" dirty="0"/>
          </a:p>
          <a:p>
            <a:pPr marL="0" indent="0">
              <a:buNone/>
            </a:pPr>
            <a:r>
              <a:rPr lang="en-US" dirty="0"/>
              <a:t>mean it’s in writing it’s documented </a:t>
            </a:r>
            <a:r>
              <a:rPr lang="en-US" dirty="0" smtClean="0"/>
              <a:t>			963</a:t>
            </a:r>
            <a:endParaRPr lang="en-US" dirty="0"/>
          </a:p>
          <a:p>
            <a:pPr marL="0" indent="0">
              <a:buNone/>
            </a:pPr>
            <a:r>
              <a:rPr lang="en-US" dirty="0"/>
              <a:t>these agreements are documented and then </a:t>
            </a:r>
            <a:r>
              <a:rPr lang="en-US" dirty="0" smtClean="0"/>
              <a:t>		964</a:t>
            </a:r>
            <a:endParaRPr lang="en-US" dirty="0"/>
          </a:p>
          <a:p>
            <a:pPr marL="0" indent="0">
              <a:buNone/>
            </a:pPr>
            <a:r>
              <a:rPr lang="en-US" dirty="0"/>
              <a:t>go to the next person </a:t>
            </a:r>
            <a:r>
              <a:rPr lang="en-US" dirty="0" smtClean="0"/>
              <a:t>					965</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36</a:t>
            </a:fld>
            <a:endParaRPr lang="en-US" dirty="0"/>
          </a:p>
        </p:txBody>
      </p:sp>
      <p:sp>
        <p:nvSpPr>
          <p:cNvPr id="5" name="TextBox 4"/>
          <p:cNvSpPr txBox="1"/>
          <p:nvPr/>
        </p:nvSpPr>
        <p:spPr>
          <a:xfrm>
            <a:off x="5867400" y="304800"/>
            <a:ext cx="3048000" cy="1077218"/>
          </a:xfrm>
          <a:prstGeom prst="rect">
            <a:avLst/>
          </a:prstGeom>
          <a:noFill/>
        </p:spPr>
        <p:txBody>
          <a:bodyPr wrap="square" rtlCol="0">
            <a:spAutoFit/>
          </a:bodyPr>
          <a:lstStyle/>
          <a:p>
            <a:r>
              <a:rPr lang="en-US" sz="3200" dirty="0" smtClean="0">
                <a:solidFill>
                  <a:srgbClr val="FF0000"/>
                </a:solidFill>
              </a:rPr>
              <a:t>Do this as Group Exercise</a:t>
            </a:r>
            <a:endParaRPr lang="en-US" sz="3200" dirty="0">
              <a:solidFill>
                <a:srgbClr val="FF0000"/>
              </a:solidFill>
            </a:endParaRPr>
          </a:p>
        </p:txBody>
      </p:sp>
    </p:spTree>
    <p:extLst>
      <p:ext uri="{BB962C8B-B14F-4D97-AF65-F5344CB8AC3E}">
        <p14:creationId xmlns:p14="http://schemas.microsoft.com/office/powerpoint/2010/main" val="313609697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339968"/>
          </a:xfrm>
        </p:spPr>
        <p:txBody>
          <a:bodyPr>
            <a:noAutofit/>
          </a:bodyPr>
          <a:lstStyle/>
          <a:p>
            <a:r>
              <a:rPr lang="en-US" sz="2400" dirty="0" smtClean="0"/>
              <a:t>Implications of STORYTELLING ORGANIZATION Research</a:t>
            </a:r>
            <a:endParaRPr lang="en-US" sz="2400" dirty="0"/>
          </a:p>
        </p:txBody>
      </p:sp>
      <p:sp>
        <p:nvSpPr>
          <p:cNvPr id="3" name="Content Placeholder 2"/>
          <p:cNvSpPr>
            <a:spLocks noGrp="1"/>
          </p:cNvSpPr>
          <p:nvPr>
            <p:ph idx="1"/>
          </p:nvPr>
        </p:nvSpPr>
        <p:spPr>
          <a:xfrm>
            <a:off x="762000" y="762000"/>
            <a:ext cx="8229600" cy="5943599"/>
          </a:xfrm>
        </p:spPr>
        <p:txBody>
          <a:bodyPr>
            <a:normAutofit fontScale="70000" lnSpcReduction="20000"/>
          </a:bodyPr>
          <a:lstStyle/>
          <a:p>
            <a:pPr marL="514350" indent="-514350">
              <a:buAutoNum type="arabicPeriod"/>
            </a:pPr>
            <a:r>
              <a:rPr lang="en-US" dirty="0" smtClean="0"/>
              <a:t>Lot </a:t>
            </a:r>
            <a:r>
              <a:rPr lang="en-US" dirty="0"/>
              <a:t>of attention will be given to negotiating the storyline interpretation and processing collectively the numerous sides to a story. </a:t>
            </a:r>
            <a:endParaRPr lang="en-US" dirty="0" smtClean="0"/>
          </a:p>
          <a:p>
            <a:pPr marL="514350" indent="-514350">
              <a:buAutoNum type="arabicPeriod"/>
            </a:pPr>
            <a:r>
              <a:rPr lang="en-US" dirty="0"/>
              <a:t>C</a:t>
            </a:r>
            <a:r>
              <a:rPr lang="en-US" dirty="0" smtClean="0"/>
              <a:t>ompleteness </a:t>
            </a:r>
            <a:r>
              <a:rPr lang="en-US" dirty="0"/>
              <a:t>of the storytelling itself will vary from one sector and level of the organization to the next One story will take a more abbreviated form with those in-</a:t>
            </a:r>
            <a:r>
              <a:rPr lang="en-US" dirty="0" smtClean="0"/>
              <a:t>the-know</a:t>
            </a:r>
            <a:r>
              <a:rPr lang="en-US" dirty="0"/>
              <a:t>, who are expected to know the particulars, but the same story will be told with a lot more detail to newcomers, outsiders, and most likely to researchers. </a:t>
            </a:r>
            <a:endParaRPr lang="en-US" dirty="0"/>
          </a:p>
          <a:p>
            <a:pPr marL="514350" indent="-514350">
              <a:buAutoNum type="arabicPeriod"/>
            </a:pPr>
            <a:r>
              <a:rPr lang="en-US" dirty="0" smtClean="0"/>
              <a:t> Story Ownership </a:t>
            </a:r>
            <a:r>
              <a:rPr lang="en-US" dirty="0"/>
              <a:t>rights. Part of knowing how to behave in a storytelling organization is knowing who can tell and who can be told a particular story ("I don't know if the corner office would want that story to get around."). Certain people will have entitlement rights to a </a:t>
            </a:r>
            <a:r>
              <a:rPr lang="en-US" dirty="0" smtClean="0"/>
              <a:t>story</a:t>
            </a:r>
          </a:p>
          <a:p>
            <a:pPr marL="514350" indent="-514350">
              <a:buAutoNum type="arabicPeriod"/>
            </a:pPr>
            <a:r>
              <a:rPr lang="en-US" dirty="0" smtClean="0"/>
              <a:t>Being </a:t>
            </a:r>
            <a:r>
              <a:rPr lang="en-US" dirty="0"/>
              <a:t>a player in the storytelling organization is being skilled enough to manage the person-to-person interaction to get the story line woven into the ongoing turn-by-turn dialogue using a broad class of behaviors called qualifiers, markers, and the like, that sustain storytelling across extended discourse by means of paralinguistic and </a:t>
            </a:r>
            <a:r>
              <a:rPr lang="en-US" dirty="0" smtClean="0"/>
              <a:t>kinesics' </a:t>
            </a:r>
            <a:r>
              <a:rPr lang="en-US" dirty="0"/>
              <a:t>cues such as head nods, postural shifts, and eyebrow raises</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37</a:t>
            </a:fld>
            <a:endParaRPr lang="en-US" dirty="0"/>
          </a:p>
        </p:txBody>
      </p:sp>
    </p:spTree>
    <p:extLst>
      <p:ext uri="{BB962C8B-B14F-4D97-AF65-F5344CB8AC3E}">
        <p14:creationId xmlns:p14="http://schemas.microsoft.com/office/powerpoint/2010/main" val="328296396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t>Questions?</a:t>
            </a:r>
          </a:p>
        </p:txBody>
      </p:sp>
      <p:sp>
        <p:nvSpPr>
          <p:cNvPr id="2" name="Slide Number Placeholder 1"/>
          <p:cNvSpPr>
            <a:spLocks noGrp="1"/>
          </p:cNvSpPr>
          <p:nvPr>
            <p:ph type="sldNum" sz="quarter" idx="12"/>
          </p:nvPr>
        </p:nvSpPr>
        <p:spPr/>
        <p:txBody>
          <a:bodyPr/>
          <a:lstStyle/>
          <a:p>
            <a:fld id="{33D6E5A2-EC83-451F-A719-9AC1370DD5CF}" type="slidenum">
              <a:rPr lang="en-US" smtClean="0"/>
              <a:pPr/>
              <a:t>38</a:t>
            </a:fld>
            <a:endParaRPr lang="en-US" dirty="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lstStyle/>
          <a:p>
            <a:pPr>
              <a:defRPr/>
            </a:pPr>
            <a:r>
              <a:rPr lang="en-US" dirty="0" smtClean="0"/>
              <a:t>Resources</a:t>
            </a:r>
          </a:p>
        </p:txBody>
      </p:sp>
      <p:sp>
        <p:nvSpPr>
          <p:cNvPr id="618499" name="Rectangle 3"/>
          <p:cNvSpPr>
            <a:spLocks noGrp="1" noChangeArrowheads="1"/>
          </p:cNvSpPr>
          <p:nvPr>
            <p:ph type="body" idx="1"/>
            <p:custDataLst>
              <p:tags r:id="rId3"/>
            </p:custDataLst>
          </p:nvPr>
        </p:nvSpPr>
        <p:spPr>
          <a:xfrm>
            <a:off x="762000" y="1066800"/>
            <a:ext cx="8001000" cy="5410199"/>
          </a:xfrm>
        </p:spPr>
        <p:txBody>
          <a:bodyPr>
            <a:normAutofit fontScale="77500" lnSpcReduction="20000"/>
          </a:bodyPr>
          <a:lstStyle/>
          <a:p>
            <a:pPr marL="0" indent="0">
              <a:buNone/>
              <a:defRPr/>
            </a:pPr>
            <a:r>
              <a:rPr lang="en-US" dirty="0" smtClean="0">
                <a:hlinkClick r:id="rId6"/>
              </a:rPr>
              <a:t>http</a:t>
            </a:r>
            <a:r>
              <a:rPr lang="en-US" dirty="0">
                <a:hlinkClick r:id="rId6"/>
              </a:rPr>
              <a:t>://business.nmsu.edu/~dboje/papers/Boje_Storytelling_ASQ_1991.</a:t>
            </a:r>
            <a:r>
              <a:rPr lang="en-US" dirty="0" smtClean="0">
                <a:hlinkClick r:id="rId6"/>
              </a:rPr>
              <a:t>pdf</a:t>
            </a:r>
            <a:r>
              <a:rPr lang="en-US" dirty="0" smtClean="0"/>
              <a:t> </a:t>
            </a:r>
          </a:p>
          <a:p>
            <a:r>
              <a:rPr lang="en-US" b="1" dirty="0"/>
              <a:t>Recent 'Antenarrative' Blog Activity</a:t>
            </a:r>
          </a:p>
          <a:p>
            <a:r>
              <a:rPr lang="en-US" b="1" u="sng" dirty="0">
                <a:hlinkClick r:id="rId7"/>
              </a:rPr>
              <a:t>Main antenarrative blog </a:t>
            </a:r>
            <a:r>
              <a:rPr lang="en-US" b="1" u="sng" dirty="0" smtClean="0">
                <a:hlinkClick r:id="rId7"/>
              </a:rPr>
              <a:t>page</a:t>
            </a:r>
            <a:endParaRPr lang="en-US" b="1" u="sng" dirty="0">
              <a:hlinkClick r:id="rId7"/>
            </a:endParaRPr>
          </a:p>
          <a:p>
            <a:endParaRPr lang="en-US" dirty="0"/>
          </a:p>
          <a:p>
            <a:r>
              <a:rPr lang="en-US" u="sng" dirty="0">
                <a:hlinkClick r:id="rId8"/>
              </a:rPr>
              <a:t>Dialectical Storytelling Science in a Multifractal World  2 mins ago</a:t>
            </a:r>
          </a:p>
          <a:p>
            <a:endParaRPr lang="en-US" dirty="0"/>
          </a:p>
          <a:p>
            <a:r>
              <a:rPr lang="en-US" u="sng" dirty="0">
                <a:hlinkClick r:id="rId9"/>
              </a:rPr>
              <a:t>Storytelling Science is Possible in Higher Education [?]  Yesterday at 12:47 am</a:t>
            </a:r>
          </a:p>
          <a:p>
            <a:endParaRPr lang="en-US" dirty="0"/>
          </a:p>
          <a:p>
            <a:endParaRPr lang="en-US" dirty="0"/>
          </a:p>
          <a:p>
            <a:r>
              <a:rPr lang="en-US" u="sng" dirty="0">
                <a:hlinkClick r:id="rId10"/>
              </a:rPr>
              <a:t>Answers to Antenarrative Questions at Copenhagen Business School  8:23 am on May 21, 2016</a:t>
            </a:r>
          </a:p>
          <a:p>
            <a:pPr marL="0" indent="0">
              <a:buNone/>
              <a:defRPr/>
            </a:pPr>
            <a:endParaRPr lang="en-US" dirty="0" smtClean="0"/>
          </a:p>
        </p:txBody>
      </p:sp>
      <p:sp>
        <p:nvSpPr>
          <p:cNvPr id="2" name="Slide Number Placeholder 1"/>
          <p:cNvSpPr>
            <a:spLocks noGrp="1"/>
          </p:cNvSpPr>
          <p:nvPr>
            <p:ph type="sldNum" sz="quarter" idx="12"/>
          </p:nvPr>
        </p:nvSpPr>
        <p:spPr/>
        <p:txBody>
          <a:bodyPr/>
          <a:lstStyle/>
          <a:p>
            <a:fld id="{33D6E5A2-EC83-451F-A719-9AC1370DD5CF}" type="slidenum">
              <a:rPr lang="en-US" smtClean="0"/>
              <a:pPr/>
              <a:t>39</a:t>
            </a:fld>
            <a:endParaRPr lang="en-US" dirty="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69632"/>
            <a:ext cx="8229600" cy="2854568"/>
          </a:xfrm>
        </p:spPr>
        <p:txBody>
          <a:bodyPr>
            <a:normAutofit fontScale="90000"/>
          </a:bodyPr>
          <a:lstStyle/>
          <a:p>
            <a:r>
              <a:rPr lang="en-US" b="1" i="1" dirty="0"/>
              <a:t>Organizations As Storytelling Systems In organizations, storytelling is the preferred sense-making currency of human relationships among internal and external stakeholders</a:t>
            </a:r>
            <a:r>
              <a:rPr lang="en-US" dirty="0"/>
              <a:t>.</a:t>
            </a:r>
          </a:p>
        </p:txBody>
      </p:sp>
      <p:sp>
        <p:nvSpPr>
          <p:cNvPr id="2" name="Slide Number Placeholder 1"/>
          <p:cNvSpPr>
            <a:spLocks noGrp="1"/>
          </p:cNvSpPr>
          <p:nvPr>
            <p:ph type="sldNum" sz="quarter" idx="12"/>
          </p:nvPr>
        </p:nvSpPr>
        <p:spPr/>
        <p:txBody>
          <a:bodyPr/>
          <a:lstStyle/>
          <a:p>
            <a:fld id="{33D6E5A2-EC83-451F-A719-9AC1370DD5CF}" type="slidenum">
              <a:rPr lang="en-US" smtClean="0"/>
              <a:pPr/>
              <a:t>4</a:t>
            </a:fld>
            <a:endParaRPr lang="en-US" dirty="0"/>
          </a:p>
        </p:txBody>
      </p:sp>
    </p:spTree>
    <p:extLst>
      <p:ext uri="{BB962C8B-B14F-4D97-AF65-F5344CB8AC3E}">
        <p14:creationId xmlns:p14="http://schemas.microsoft.com/office/powerpoint/2010/main" val="355665815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APPENDIX of some Definitions and </a:t>
            </a:r>
            <a:r>
              <a:rPr lang="en-US" dirty="0" err="1" smtClean="0"/>
              <a:t>Methos</a:t>
            </a:r>
            <a:endParaRPr lang="en-US" dirty="0"/>
          </a:p>
        </p:txBody>
      </p:sp>
      <p:sp>
        <p:nvSpPr>
          <p:cNvPr id="3" name="Slide Number Placeholder 2"/>
          <p:cNvSpPr>
            <a:spLocks noGrp="1"/>
          </p:cNvSpPr>
          <p:nvPr>
            <p:ph type="sldNum" sz="quarter" idx="12"/>
          </p:nvPr>
        </p:nvSpPr>
        <p:spPr/>
        <p:txBody>
          <a:bodyPr/>
          <a:lstStyle/>
          <a:p>
            <a:fld id="{33D6E5A2-EC83-451F-A719-9AC1370DD5CF}" type="slidenum">
              <a:rPr lang="en-US" smtClean="0"/>
              <a:pPr/>
              <a:t>40</a:t>
            </a:fld>
            <a:endParaRPr lang="en-US" dirty="0"/>
          </a:p>
        </p:txBody>
      </p:sp>
    </p:spTree>
    <p:extLst>
      <p:ext uri="{BB962C8B-B14F-4D97-AF65-F5344CB8AC3E}">
        <p14:creationId xmlns:p14="http://schemas.microsoft.com/office/powerpoint/2010/main" val="99474705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781800" cy="3808750"/>
          </a:xfrm>
          <a:prstGeom prst="rect">
            <a:avLst/>
          </a:prstGeom>
          <a:noFill/>
        </p:spPr>
        <p:txBody>
          <a:bodyPr wrap="square" rtlCol="0">
            <a:normAutofit/>
          </a:bodyPr>
          <a:lstStyle/>
          <a:p>
            <a:r>
              <a:rPr lang="en-US" sz="7200" dirty="0" smtClean="0"/>
              <a:t>What are some Narrative Methods?</a:t>
            </a:r>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2" name="Slide Number Placeholder 1"/>
          <p:cNvSpPr>
            <a:spLocks noGrp="1"/>
          </p:cNvSpPr>
          <p:nvPr>
            <p:ph type="sldNum" sz="quarter" idx="12"/>
          </p:nvPr>
        </p:nvSpPr>
        <p:spPr/>
        <p:txBody>
          <a:bodyPr/>
          <a:lstStyle/>
          <a:p>
            <a:fld id="{33D6E5A2-EC83-451F-A719-9AC1370DD5CF}" type="slidenum">
              <a:rPr lang="en-US" smtClean="0"/>
              <a:pPr/>
              <a:t>41</a:t>
            </a:fld>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Boje (2001) Narrative Methods</a:t>
            </a:r>
            <a:endParaRPr lang="en-US" dirty="0"/>
          </a:p>
        </p:txBody>
      </p:sp>
      <p:pic>
        <p:nvPicPr>
          <p:cNvPr id="4" name="Picture 3"/>
          <p:cNvPicPr>
            <a:picLocks noChangeAspect="1"/>
          </p:cNvPicPr>
          <p:nvPr/>
        </p:nvPicPr>
        <p:blipFill>
          <a:blip r:embed="rId2"/>
          <a:stretch>
            <a:fillRect/>
          </a:stretch>
        </p:blipFill>
        <p:spPr>
          <a:xfrm>
            <a:off x="1295400" y="1277287"/>
            <a:ext cx="6629400" cy="5261547"/>
          </a:xfrm>
          <a:prstGeom prst="rect">
            <a:avLst/>
          </a:prstGeom>
        </p:spPr>
      </p:pic>
      <p:sp>
        <p:nvSpPr>
          <p:cNvPr id="3" name="Slide Number Placeholder 2"/>
          <p:cNvSpPr>
            <a:spLocks noGrp="1"/>
          </p:cNvSpPr>
          <p:nvPr>
            <p:ph type="sldNum" sz="quarter" idx="12"/>
          </p:nvPr>
        </p:nvSpPr>
        <p:spPr/>
        <p:txBody>
          <a:bodyPr/>
          <a:lstStyle/>
          <a:p>
            <a:fld id="{33D6E5A2-EC83-451F-A719-9AC1370DD5CF}" type="slidenum">
              <a:rPr lang="en-US" smtClean="0"/>
              <a:pPr/>
              <a:t>42</a:t>
            </a:fld>
            <a:endParaRPr lang="en-US" dirty="0"/>
          </a:p>
        </p:txBody>
      </p:sp>
    </p:spTree>
    <p:extLst>
      <p:ext uri="{BB962C8B-B14F-4D97-AF65-F5344CB8AC3E}">
        <p14:creationId xmlns:p14="http://schemas.microsoft.com/office/powerpoint/2010/main" val="42505522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43</a:t>
            </a:fld>
            <a:endParaRPr lang="en-US"/>
          </a:p>
        </p:txBody>
      </p:sp>
      <p:pic>
        <p:nvPicPr>
          <p:cNvPr id="5" name="Picture 4"/>
          <p:cNvPicPr>
            <a:picLocks noChangeAspect="1"/>
          </p:cNvPicPr>
          <p:nvPr/>
        </p:nvPicPr>
        <p:blipFill>
          <a:blip r:embed="rId2"/>
          <a:stretch>
            <a:fillRect/>
          </a:stretch>
        </p:blipFill>
        <p:spPr>
          <a:xfrm>
            <a:off x="236808" y="0"/>
            <a:ext cx="8907192" cy="6858000"/>
          </a:xfrm>
          <a:prstGeom prst="rect">
            <a:avLst/>
          </a:prstGeom>
        </p:spPr>
      </p:pic>
    </p:spTree>
    <p:extLst>
      <p:ext uri="{BB962C8B-B14F-4D97-AF65-F5344CB8AC3E}">
        <p14:creationId xmlns:p14="http://schemas.microsoft.com/office/powerpoint/2010/main" val="416052964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69632"/>
            <a:ext cx="8077200" cy="416168"/>
          </a:xfrm>
        </p:spPr>
        <p:txBody>
          <a:bodyPr>
            <a:normAutofit fontScale="90000"/>
          </a:bodyPr>
          <a:lstStyle/>
          <a:p>
            <a:r>
              <a:rPr lang="en-US" dirty="0" smtClean="0"/>
              <a:t>Kenneth Burke PENTAD</a:t>
            </a:r>
            <a:endParaRPr lang="en-US" dirty="0"/>
          </a:p>
        </p:txBody>
      </p:sp>
      <p:pic>
        <p:nvPicPr>
          <p:cNvPr id="5" name="Picture 4"/>
          <p:cNvPicPr>
            <a:picLocks noChangeAspect="1"/>
          </p:cNvPicPr>
          <p:nvPr/>
        </p:nvPicPr>
        <p:blipFill>
          <a:blip r:embed="rId2"/>
          <a:stretch>
            <a:fillRect/>
          </a:stretch>
        </p:blipFill>
        <p:spPr>
          <a:xfrm>
            <a:off x="0" y="853825"/>
            <a:ext cx="9144000" cy="5971822"/>
          </a:xfrm>
          <a:prstGeom prst="rect">
            <a:avLst/>
          </a:prstGeom>
        </p:spPr>
      </p:pic>
      <p:sp>
        <p:nvSpPr>
          <p:cNvPr id="2" name="Slide Number Placeholder 1"/>
          <p:cNvSpPr>
            <a:spLocks noGrp="1"/>
          </p:cNvSpPr>
          <p:nvPr>
            <p:ph type="sldNum" sz="quarter" idx="12"/>
          </p:nvPr>
        </p:nvSpPr>
        <p:spPr/>
        <p:txBody>
          <a:bodyPr/>
          <a:lstStyle/>
          <a:p>
            <a:fld id="{33D6E5A2-EC83-451F-A719-9AC1370DD5CF}" type="slidenum">
              <a:rPr lang="en-US" smtClean="0"/>
              <a:pPr/>
              <a:t>44</a:t>
            </a:fld>
            <a:endParaRPr lang="en-US" dirty="0"/>
          </a:p>
        </p:txBody>
      </p:sp>
    </p:spTree>
    <p:extLst>
      <p:ext uri="{BB962C8B-B14F-4D97-AF65-F5344CB8AC3E}">
        <p14:creationId xmlns:p14="http://schemas.microsoft.com/office/powerpoint/2010/main" val="150650823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400"/>
            <a:ext cx="9144000" cy="6542989"/>
          </a:xfrm>
          <a:prstGeom prst="rect">
            <a:avLst/>
          </a:prstGeom>
        </p:spPr>
      </p:pic>
      <p:sp>
        <p:nvSpPr>
          <p:cNvPr id="2" name="Slide Number Placeholder 1"/>
          <p:cNvSpPr>
            <a:spLocks noGrp="1"/>
          </p:cNvSpPr>
          <p:nvPr>
            <p:ph type="sldNum" sz="quarter" idx="12"/>
          </p:nvPr>
        </p:nvSpPr>
        <p:spPr/>
        <p:txBody>
          <a:bodyPr/>
          <a:lstStyle/>
          <a:p>
            <a:fld id="{33D6E5A2-EC83-451F-A719-9AC1370DD5CF}" type="slidenum">
              <a:rPr lang="en-US" smtClean="0"/>
              <a:pPr/>
              <a:t>45</a:t>
            </a:fld>
            <a:endParaRPr lang="en-US" dirty="0"/>
          </a:p>
        </p:txBody>
      </p:sp>
    </p:spTree>
    <p:extLst>
      <p:ext uri="{BB962C8B-B14F-4D97-AF65-F5344CB8AC3E}">
        <p14:creationId xmlns:p14="http://schemas.microsoft.com/office/powerpoint/2010/main" val="386535404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2917" y="2300208"/>
            <a:ext cx="9071083" cy="3948192"/>
          </a:xfrm>
          <a:prstGeom prst="rect">
            <a:avLst/>
          </a:prstGeom>
        </p:spPr>
      </p:pic>
      <p:sp>
        <p:nvSpPr>
          <p:cNvPr id="6" name="Title 5"/>
          <p:cNvSpPr>
            <a:spLocks noGrp="1"/>
          </p:cNvSpPr>
          <p:nvPr>
            <p:ph type="title"/>
          </p:nvPr>
        </p:nvSpPr>
        <p:spPr/>
        <p:txBody>
          <a:bodyPr/>
          <a:lstStyle/>
          <a:p>
            <a:r>
              <a:rPr lang="en-US" dirty="0" smtClean="0"/>
              <a:t>The Method of </a:t>
            </a:r>
            <a:r>
              <a:rPr lang="en-US" dirty="0" err="1" smtClean="0"/>
              <a:t>MetaNarrative</a:t>
            </a:r>
            <a:endParaRPr lang="en-US" dirty="0"/>
          </a:p>
        </p:txBody>
      </p:sp>
      <p:sp>
        <p:nvSpPr>
          <p:cNvPr id="2" name="Slide Number Placeholder 1"/>
          <p:cNvSpPr>
            <a:spLocks noGrp="1"/>
          </p:cNvSpPr>
          <p:nvPr>
            <p:ph type="sldNum" sz="quarter" idx="12"/>
          </p:nvPr>
        </p:nvSpPr>
        <p:spPr/>
        <p:txBody>
          <a:bodyPr/>
          <a:lstStyle/>
          <a:p>
            <a:fld id="{33D6E5A2-EC83-451F-A719-9AC1370DD5CF}" type="slidenum">
              <a:rPr lang="en-US" smtClean="0"/>
              <a:pPr/>
              <a:t>46</a:t>
            </a:fld>
            <a:endParaRPr lang="en-US" dirty="0"/>
          </a:p>
        </p:txBody>
      </p:sp>
    </p:spTree>
    <p:extLst>
      <p:ext uri="{BB962C8B-B14F-4D97-AF65-F5344CB8AC3E}">
        <p14:creationId xmlns:p14="http://schemas.microsoft.com/office/powerpoint/2010/main" val="222372207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3594506"/>
          </a:xfrm>
        </p:spPr>
        <p:txBody>
          <a:bodyPr/>
          <a:lstStyle/>
          <a:p>
            <a:r>
              <a:rPr lang="en-US" dirty="0" smtClean="0"/>
              <a:t>There are as many definitions of story and narrative as there are narratologists and storytelling theorists </a:t>
            </a:r>
            <a:endParaRPr lang="en-US" dirty="0"/>
          </a:p>
        </p:txBody>
      </p:sp>
      <p:sp>
        <p:nvSpPr>
          <p:cNvPr id="3" name="Content Placeholder 2"/>
          <p:cNvSpPr>
            <a:spLocks noGrp="1"/>
          </p:cNvSpPr>
          <p:nvPr>
            <p:ph idx="1"/>
          </p:nvPr>
        </p:nvSpPr>
        <p:spPr>
          <a:xfrm>
            <a:off x="549275" y="3336179"/>
            <a:ext cx="8042276" cy="2607422"/>
          </a:xfrm>
        </p:spPr>
        <p:txBody>
          <a:bodyPr>
            <a:normAutofit fontScale="85000" lnSpcReduction="20000"/>
          </a:bodyPr>
          <a:lstStyle/>
          <a:p>
            <a:pPr marL="0" indent="0">
              <a:buNone/>
            </a:pPr>
            <a:endParaRPr lang="en-US" b="1" dirty="0" smtClean="0"/>
          </a:p>
          <a:p>
            <a:pPr marL="0" indent="0">
              <a:buNone/>
            </a:pPr>
            <a:r>
              <a:rPr lang="en-US" b="1" dirty="0" smtClean="0"/>
              <a:t>See Boje (2014) for this Table of some 40 definitions</a:t>
            </a:r>
            <a:endParaRPr lang="en-US" b="1" dirty="0"/>
          </a:p>
          <a:p>
            <a:pPr marL="0" indent="0">
              <a:buNone/>
            </a:pPr>
            <a:r>
              <a:rPr lang="en-US" b="1" dirty="0" smtClean="0"/>
              <a:t>Table </a:t>
            </a:r>
            <a:r>
              <a:rPr lang="en-US" b="1" dirty="0"/>
              <a:t>2- Definitions of storytelling (story &amp; narrative) in or used by Management and Organization</a:t>
            </a:r>
            <a:r>
              <a:rPr lang="en-US" dirty="0"/>
              <a:t> </a:t>
            </a:r>
            <a:r>
              <a:rPr lang="en-US" b="1" dirty="0"/>
              <a:t>Studies</a:t>
            </a:r>
            <a:r>
              <a:rPr lang="en-US" dirty="0"/>
              <a:t> (adapted from Boje &amp; Durant, 2006; Boje &amp; Rosile, 2005, appendix; Boje, Rosile, Downs, Carlon, and Saylors, 2013). </a:t>
            </a:r>
          </a:p>
        </p:txBody>
      </p:sp>
      <p:sp>
        <p:nvSpPr>
          <p:cNvPr id="4" name="Slide Number Placeholder 3"/>
          <p:cNvSpPr>
            <a:spLocks noGrp="1"/>
          </p:cNvSpPr>
          <p:nvPr>
            <p:ph type="sldNum" sz="quarter" idx="12"/>
          </p:nvPr>
        </p:nvSpPr>
        <p:spPr/>
        <p:txBody>
          <a:bodyPr/>
          <a:lstStyle/>
          <a:p>
            <a:fld id="{651FC063-5EA9-49AF-AFAF-D68C9E82B23B}" type="slidenum">
              <a:rPr lang="en-US" smtClean="0"/>
              <a:pPr/>
              <a:t>47</a:t>
            </a:fld>
            <a:endParaRPr lang="en-US"/>
          </a:p>
        </p:txBody>
      </p:sp>
    </p:spTree>
    <p:extLst>
      <p:ext uri="{BB962C8B-B14F-4D97-AF65-F5344CB8AC3E}">
        <p14:creationId xmlns:p14="http://schemas.microsoft.com/office/powerpoint/2010/main" val="222639745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Aristotle</a:t>
            </a:r>
            <a:endParaRPr lang="en-US" dirty="0"/>
          </a:p>
        </p:txBody>
      </p:sp>
      <p:sp>
        <p:nvSpPr>
          <p:cNvPr id="3" name="Content Placeholder 2"/>
          <p:cNvSpPr>
            <a:spLocks noGrp="1"/>
          </p:cNvSpPr>
          <p:nvPr>
            <p:ph idx="1"/>
          </p:nvPr>
        </p:nvSpPr>
        <p:spPr/>
        <p:txBody>
          <a:bodyPr>
            <a:normAutofit lnSpcReduction="10000"/>
          </a:bodyPr>
          <a:lstStyle/>
          <a:p>
            <a:r>
              <a:rPr lang="en-US" dirty="0"/>
              <a:t>Aristotle (350 BCE 1450b: line 25 p. 233)</a:t>
            </a:r>
          </a:p>
          <a:p>
            <a:r>
              <a:rPr lang="en-US" dirty="0"/>
              <a:t>Narrative drama is different from epic story and entire history. Narrative to be a proper "imitation of an action that is complete in itself, as a whole of some magnitude... Now a whole is that which has beginning, middle, and end". Narrative Poetics of plot, characters, thought, dialog, rhythm, and spectacle</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48</a:t>
            </a:fld>
            <a:endParaRPr lang="en-US"/>
          </a:p>
        </p:txBody>
      </p:sp>
    </p:spTree>
    <p:extLst>
      <p:ext uri="{BB962C8B-B14F-4D97-AF65-F5344CB8AC3E}">
        <p14:creationId xmlns:p14="http://schemas.microsoft.com/office/powerpoint/2010/main" val="333510855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Bakhtin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Story </a:t>
            </a:r>
            <a:r>
              <a:rPr lang="en-US" dirty="0"/>
              <a:t>and narrative are different: “Dialogic manner of the story” (1981: 60); “Narrative genres are always enclosed in a solid an unshakable monological framework” (1973: 13); In</a:t>
            </a:r>
            <a:r>
              <a:rPr lang="en-US" b="1" dirty="0"/>
              <a:t> </a:t>
            </a:r>
            <a:r>
              <a:rPr lang="en-US" dirty="0"/>
              <a:t>dialogism there is a move beyond “systematic monological philosophical </a:t>
            </a:r>
            <a:r>
              <a:rPr lang="en-US" dirty="0" err="1"/>
              <a:t>finalizedness</a:t>
            </a:r>
            <a:r>
              <a:rPr lang="en-US" dirty="0"/>
              <a:t>”</a:t>
            </a:r>
          </a:p>
          <a:p>
            <a:r>
              <a:rPr lang="en-US" dirty="0"/>
              <a:t>(1973: 26); The plurality of independent and unmerged voices and consciousness and</a:t>
            </a:r>
            <a:r>
              <a:rPr lang="en-US" b="1" dirty="0"/>
              <a:t> </a:t>
            </a:r>
            <a:r>
              <a:rPr lang="en-US" dirty="0"/>
              <a:t>the genuine polyphony of full-valued voices… plurality of equal consciousness and their world” (1973: 4).</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49</a:t>
            </a:fld>
            <a:endParaRPr lang="en-US"/>
          </a:p>
        </p:txBody>
      </p:sp>
    </p:spTree>
    <p:extLst>
      <p:ext uri="{BB962C8B-B14F-4D97-AF65-F5344CB8AC3E}">
        <p14:creationId xmlns:p14="http://schemas.microsoft.com/office/powerpoint/2010/main" val="11795478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1</a:t>
            </a:r>
            <a:r>
              <a:rPr lang="en-US" baseline="30000" dirty="0" smtClean="0"/>
              <a:t>st</a:t>
            </a:r>
            <a:r>
              <a:rPr lang="en-US" dirty="0" smtClean="0"/>
              <a:t> paragraph</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People engage in a dynamic process of incremental refinement of their stories of new events as well as on-going reinterpretations of culturally sacred story lines. When a decision is at hand, the old stories are recounted and compared to unfolding story lines to keep the organization from repeating historically bad choices and to invite the repetition of past successes. I</a:t>
            </a:r>
            <a:r>
              <a:rPr lang="en-US" b="1" dirty="0"/>
              <a:t>n a turbulent environment, the organization halls and offices pulsate with a story life of the here and now that is richer and more vibrant than the firm's environments</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5</a:t>
            </a:fld>
            <a:endParaRPr lang="en-US" dirty="0"/>
          </a:p>
        </p:txBody>
      </p:sp>
    </p:spTree>
    <p:extLst>
      <p:ext uri="{BB962C8B-B14F-4D97-AF65-F5344CB8AC3E}">
        <p14:creationId xmlns:p14="http://schemas.microsoft.com/office/powerpoint/2010/main" val="290328598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Gabriel</a:t>
            </a:r>
            <a:endParaRPr lang="en-US" dirty="0"/>
          </a:p>
        </p:txBody>
      </p:sp>
      <p:sp>
        <p:nvSpPr>
          <p:cNvPr id="3" name="Content Placeholder 2"/>
          <p:cNvSpPr>
            <a:spLocks noGrp="1"/>
          </p:cNvSpPr>
          <p:nvPr>
            <p:ph idx="1"/>
          </p:nvPr>
        </p:nvSpPr>
        <p:spPr/>
        <p:txBody>
          <a:bodyPr>
            <a:normAutofit fontScale="92500" lnSpcReduction="20000"/>
          </a:bodyPr>
          <a:lstStyle/>
          <a:p>
            <a:r>
              <a:rPr lang="en-US" dirty="0"/>
              <a:t>Gabriel, 2000, pp. 5, 239</a:t>
            </a:r>
          </a:p>
          <a:p>
            <a:r>
              <a:rPr lang="en-US" dirty="0"/>
              <a:t>“I shall argue not all narratives are stories; in particular, factual or descriptive accounts of events that aspire at objectivity rather than emotional effect must not be treated as stories” (Gabriel 2000: 5)</a:t>
            </a:r>
          </a:p>
          <a:p>
            <a:r>
              <a:rPr lang="en-US" dirty="0"/>
              <a:t>“</a:t>
            </a:r>
            <a:r>
              <a:rPr lang="en-US" i="1" dirty="0"/>
              <a:t>Stories are narratives with plots and characters, generating emotion in narrator and audience, through a poetic elaboration of symbolic material</a:t>
            </a:r>
            <a:r>
              <a:rPr lang="en-US" dirty="0"/>
              <a:t>” (italics in original)</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50</a:t>
            </a:fld>
            <a:endParaRPr lang="en-US"/>
          </a:p>
        </p:txBody>
      </p:sp>
    </p:spTree>
    <p:extLst>
      <p:ext uri="{BB962C8B-B14F-4D97-AF65-F5344CB8AC3E}">
        <p14:creationId xmlns:p14="http://schemas.microsoft.com/office/powerpoint/2010/main" val="394143297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Barbara Czarniawska</a:t>
            </a:r>
            <a:endParaRPr lang="en-US" dirty="0"/>
          </a:p>
        </p:txBody>
      </p:sp>
      <p:sp>
        <p:nvSpPr>
          <p:cNvPr id="3" name="Content Placeholder 2"/>
          <p:cNvSpPr>
            <a:spLocks noGrp="1"/>
          </p:cNvSpPr>
          <p:nvPr>
            <p:ph idx="1"/>
          </p:nvPr>
        </p:nvSpPr>
        <p:spPr>
          <a:xfrm>
            <a:off x="549274" y="1600201"/>
            <a:ext cx="8594725" cy="4343400"/>
          </a:xfrm>
        </p:spPr>
        <p:txBody>
          <a:bodyPr>
            <a:noAutofit/>
          </a:bodyPr>
          <a:lstStyle/>
          <a:p>
            <a:pPr marL="0" indent="0">
              <a:buNone/>
            </a:pPr>
            <a:r>
              <a:rPr lang="en-US" sz="3200" dirty="0"/>
              <a:t>“- “A story consists of a plot comprising causally related episodes that culminate in a solution to a problem” (Czarniawska, 1997: 78) “[Stories are] texts that present events developing in time according to (impersonal) causes or (human) intentions.” (1998); data that is merely chronologically ordered can be said to constitute… 'a story without a plot' (1999). </a:t>
            </a:r>
          </a:p>
        </p:txBody>
      </p:sp>
      <p:sp>
        <p:nvSpPr>
          <p:cNvPr id="4" name="Slide Number Placeholder 3"/>
          <p:cNvSpPr>
            <a:spLocks noGrp="1"/>
          </p:cNvSpPr>
          <p:nvPr>
            <p:ph type="sldNum" sz="quarter" idx="12"/>
          </p:nvPr>
        </p:nvSpPr>
        <p:spPr/>
        <p:txBody>
          <a:bodyPr/>
          <a:lstStyle/>
          <a:p>
            <a:fld id="{651FC063-5EA9-49AF-AFAF-D68C9E82B23B}" type="slidenum">
              <a:rPr lang="en-US" smtClean="0"/>
              <a:pPr/>
              <a:t>51</a:t>
            </a:fld>
            <a:endParaRPr lang="en-US"/>
          </a:p>
        </p:txBody>
      </p:sp>
    </p:spTree>
    <p:extLst>
      <p:ext uri="{BB962C8B-B14F-4D97-AF65-F5344CB8AC3E}">
        <p14:creationId xmlns:p14="http://schemas.microsoft.com/office/powerpoint/2010/main" val="333034179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Boje</a:t>
            </a:r>
            <a:endParaRPr lang="en-US" dirty="0"/>
          </a:p>
        </p:txBody>
      </p:sp>
      <p:sp>
        <p:nvSpPr>
          <p:cNvPr id="3" name="Content Placeholder 2"/>
          <p:cNvSpPr>
            <a:spLocks noGrp="1"/>
          </p:cNvSpPr>
          <p:nvPr>
            <p:ph idx="1"/>
          </p:nvPr>
        </p:nvSpPr>
        <p:spPr/>
        <p:txBody>
          <a:bodyPr>
            <a:normAutofit fontScale="92500"/>
          </a:bodyPr>
          <a:lstStyle/>
          <a:p>
            <a:r>
              <a:rPr lang="en-US" sz="3600" dirty="0" smtClean="0"/>
              <a:t>“</a:t>
            </a:r>
            <a:r>
              <a:rPr lang="en-US" sz="3600" dirty="0"/>
              <a:t>I give ‘antenarrative’ a double meaning: as being before and as a bet” and “pre-story” with systemic import (Boje, 2001: 1).</a:t>
            </a:r>
          </a:p>
          <a:p>
            <a:r>
              <a:rPr lang="en-US" dirty="0"/>
              <a:t>“Antenarrative” is defined as “the fragmented, non-linear, incoherent, collective, unplotted and pre-narrative speculation, a bet” (1), a very improper story can be transformative </a:t>
            </a:r>
            <a:r>
              <a:rPr lang="en-US" dirty="0" smtClean="0"/>
              <a:t>2001: (</a:t>
            </a:r>
            <a:r>
              <a:rPr lang="en-US" dirty="0"/>
              <a:t>4)</a:t>
            </a:r>
            <a:r>
              <a:rPr lang="en-US" dirty="0" smtClean="0"/>
              <a:t>.</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52</a:t>
            </a:fld>
            <a:endParaRPr lang="en-US"/>
          </a:p>
        </p:txBody>
      </p:sp>
    </p:spTree>
    <p:extLst>
      <p:ext uri="{BB962C8B-B14F-4D97-AF65-F5344CB8AC3E}">
        <p14:creationId xmlns:p14="http://schemas.microsoft.com/office/powerpoint/2010/main" val="417079777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METHOD is called </a:t>
            </a:r>
            <a:r>
              <a:rPr lang="en-US" b="1" i="1" dirty="0" smtClean="0"/>
              <a:t>‘in situ’</a:t>
            </a:r>
            <a:r>
              <a:rPr lang="en-US" b="1" i="1" dirty="0"/>
              <a:t/>
            </a:r>
            <a:br>
              <a:rPr lang="en-US" b="1" i="1" dirty="0"/>
            </a:br>
            <a:endParaRPr lang="en-US" i="1"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I am </a:t>
            </a:r>
            <a:r>
              <a:rPr lang="en-US" dirty="0"/>
              <a:t>a participant observer I iteratively collected and analyzed (Spradley, 1980) the various social scenes that made up the discourse environment of an office-supply </a:t>
            </a:r>
            <a:r>
              <a:rPr lang="en-US" dirty="0" smtClean="0"/>
              <a:t>firm. </a:t>
            </a:r>
            <a:r>
              <a:rPr lang="en-US" dirty="0"/>
              <a:t>These scenes included executive meetings held </a:t>
            </a:r>
            <a:r>
              <a:rPr lang="en-US" dirty="0" smtClean="0"/>
              <a:t>on and </a:t>
            </a:r>
            <a:r>
              <a:rPr lang="en-US" dirty="0"/>
              <a:t>off-site: in conference rooms, restaurants, sales training sessions, as well as conversations in hallways and automobiles. </a:t>
            </a:r>
          </a:p>
          <a:p>
            <a:endParaRPr lang="en-US" dirty="0"/>
          </a:p>
          <a:p>
            <a:r>
              <a:rPr lang="en-US" dirty="0"/>
              <a:t>Tapes were transcribed and converted to line-numbered transcripts. Transcripts were analyzed to find the scantiest occurrences of story performance embedded in conversation. A story performance was operationally defined as an exchange between two or more persons during which a past or anticipated experience was being referenced, recounted, interpreted, or challenged. </a:t>
            </a:r>
          </a:p>
        </p:txBody>
      </p:sp>
      <p:sp>
        <p:nvSpPr>
          <p:cNvPr id="4" name="Slide Number Placeholder 3"/>
          <p:cNvSpPr>
            <a:spLocks noGrp="1"/>
          </p:cNvSpPr>
          <p:nvPr>
            <p:ph type="sldNum" sz="quarter" idx="12"/>
          </p:nvPr>
        </p:nvSpPr>
        <p:spPr/>
        <p:txBody>
          <a:bodyPr/>
          <a:lstStyle/>
          <a:p>
            <a:fld id="{33D6E5A2-EC83-451F-A719-9AC1370DD5CF}" type="slidenum">
              <a:rPr lang="en-US" smtClean="0"/>
              <a:pPr/>
              <a:t>6</a:t>
            </a:fld>
            <a:endParaRPr lang="en-US" dirty="0"/>
          </a:p>
        </p:txBody>
      </p:sp>
    </p:spTree>
    <p:extLst>
      <p:ext uri="{BB962C8B-B14F-4D97-AF65-F5344CB8AC3E}">
        <p14:creationId xmlns:p14="http://schemas.microsoft.com/office/powerpoint/2010/main" val="86213934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Antenarrative Method (2001 book, p. 125)</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0" y="2273300"/>
            <a:ext cx="9144000" cy="2303929"/>
          </a:xfrm>
          <a:prstGeom prst="rect">
            <a:avLst/>
          </a:prstGeom>
        </p:spPr>
      </p:pic>
    </p:spTree>
    <p:extLst>
      <p:ext uri="{BB962C8B-B14F-4D97-AF65-F5344CB8AC3E}">
        <p14:creationId xmlns:p14="http://schemas.microsoft.com/office/powerpoint/2010/main" val="185290673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 Overlapping talk from the first to the last slash. Utterances begin with an upper-case letter and end with a period. .</a:t>
            </a:r>
          </a:p>
          <a:p>
            <a:pPr marL="0" indent="0">
              <a:buNone/>
            </a:pPr>
            <a:endParaRPr lang="en-US" dirty="0"/>
          </a:p>
          <a:p>
            <a:pPr marL="0" indent="0">
              <a:buNone/>
            </a:pPr>
            <a:r>
              <a:rPr lang="en-US" dirty="0"/>
              <a:t>.. A pause of one second or less within an utterance. </a:t>
            </a:r>
          </a:p>
          <a:p>
            <a:pPr marL="0" indent="0">
              <a:buNone/>
            </a:pPr>
            <a:endParaRPr lang="en-US" dirty="0"/>
          </a:p>
          <a:p>
            <a:pPr marL="0" indent="0">
              <a:buNone/>
            </a:pPr>
            <a:r>
              <a:rPr lang="en-US" dirty="0"/>
              <a:t>(2.0) A pause of more than one second within an utterance or between turns, the number indicates the length of the pause. </a:t>
            </a:r>
          </a:p>
          <a:p>
            <a:pPr marL="0" indent="0">
              <a:buNone/>
            </a:pPr>
            <a:endParaRPr lang="en-US" dirty="0"/>
          </a:p>
          <a:p>
            <a:pPr marL="0" indent="0">
              <a:buNone/>
            </a:pPr>
            <a:r>
              <a:rPr lang="pt-BR" dirty="0"/>
              <a:t>[* * *] A </a:t>
            </a:r>
            <a:r>
              <a:rPr lang="pt-BR" dirty="0" err="1"/>
              <a:t>deletion</a:t>
            </a:r>
            <a:r>
              <a:rPr lang="pt-BR" dirty="0"/>
              <a:t>.</a:t>
            </a:r>
          </a:p>
          <a:p>
            <a:pPr marL="0" indent="0">
              <a:buNone/>
            </a:pPr>
            <a:endParaRPr lang="pt-BR" dirty="0"/>
          </a:p>
          <a:p>
            <a:pPr marL="0" indent="0">
              <a:buNone/>
            </a:pPr>
            <a:r>
              <a:rPr lang="pt-BR" dirty="0"/>
              <a:t> [] </a:t>
            </a:r>
            <a:r>
              <a:rPr lang="pt-BR" dirty="0" err="1"/>
              <a:t>An</a:t>
            </a:r>
            <a:r>
              <a:rPr lang="pt-BR" dirty="0"/>
              <a:t> </a:t>
            </a:r>
            <a:r>
              <a:rPr lang="pt-BR" dirty="0" err="1"/>
              <a:t>explanatory</a:t>
            </a:r>
            <a:r>
              <a:rPr lang="pt-BR" dirty="0"/>
              <a:t> </a:t>
            </a:r>
            <a:r>
              <a:rPr lang="pt-BR" dirty="0" err="1"/>
              <a:t>insertion</a:t>
            </a:r>
            <a:r>
              <a:rPr lang="pt-BR" dirty="0"/>
              <a:t>. </a:t>
            </a:r>
          </a:p>
          <a:p>
            <a:pPr marL="0" indent="0">
              <a:buNone/>
            </a:pPr>
            <a:endParaRPr lang="pt-BR" dirty="0"/>
          </a:p>
          <a:p>
            <a:pPr marL="0" indent="0">
              <a:buNone/>
            </a:pPr>
            <a:r>
              <a:rPr lang="pt-BR" i="1" dirty="0" err="1"/>
              <a:t>Italics</a:t>
            </a:r>
            <a:r>
              <a:rPr lang="pt-BR" i="1" dirty="0"/>
              <a:t> </a:t>
            </a:r>
            <a:r>
              <a:rPr lang="pt-BR" dirty="0"/>
              <a:t>A </a:t>
            </a:r>
            <a:r>
              <a:rPr lang="pt-BR" dirty="0" err="1"/>
              <a:t>word</a:t>
            </a:r>
            <a:r>
              <a:rPr lang="pt-BR" dirty="0"/>
              <a:t> </a:t>
            </a:r>
            <a:r>
              <a:rPr lang="pt-BR" dirty="0" err="1"/>
              <a:t>or</a:t>
            </a:r>
            <a:r>
              <a:rPr lang="pt-BR" dirty="0"/>
              <a:t> </a:t>
            </a:r>
            <a:r>
              <a:rPr lang="pt-BR" dirty="0" err="1"/>
              <a:t>part</a:t>
            </a:r>
            <a:r>
              <a:rPr lang="pt-BR" dirty="0"/>
              <a:t> </a:t>
            </a:r>
            <a:r>
              <a:rPr lang="pt-BR" dirty="0" err="1"/>
              <a:t>of</a:t>
            </a:r>
            <a:r>
              <a:rPr lang="pt-BR" dirty="0"/>
              <a:t> a </a:t>
            </a:r>
            <a:r>
              <a:rPr lang="pt-BR" dirty="0" err="1"/>
              <a:t>word</a:t>
            </a:r>
            <a:r>
              <a:rPr lang="pt-BR" dirty="0"/>
              <a:t> </a:t>
            </a:r>
            <a:r>
              <a:rPr lang="pt-BR" dirty="0" err="1"/>
              <a:t>emphasized</a:t>
            </a:r>
            <a:r>
              <a:rPr lang="pt-BR" dirty="0"/>
              <a:t> </a:t>
            </a:r>
            <a:r>
              <a:rPr lang="pt-BR" dirty="0" err="1"/>
              <a:t>by</a:t>
            </a:r>
            <a:r>
              <a:rPr lang="pt-BR" dirty="0"/>
              <a:t> a speaker. </a:t>
            </a:r>
          </a:p>
          <a:p>
            <a:pPr marL="0" indent="0">
              <a:buNone/>
            </a:pPr>
            <a:endParaRPr lang="pt-BR" dirty="0"/>
          </a:p>
          <a:p>
            <a:pPr marL="0" indent="0">
              <a:buNone/>
            </a:pPr>
            <a:r>
              <a:rPr lang="pt-BR" dirty="0"/>
              <a:t>? A </a:t>
            </a:r>
            <a:r>
              <a:rPr lang="pt-BR" dirty="0" err="1"/>
              <a:t>question</a:t>
            </a:r>
            <a:r>
              <a:rPr lang="pt-BR" dirty="0"/>
              <a:t>, </a:t>
            </a:r>
            <a:r>
              <a:rPr lang="pt-BR" dirty="0" err="1"/>
              <a:t>marked</a:t>
            </a:r>
            <a:r>
              <a:rPr lang="pt-BR" dirty="0"/>
              <a:t> </a:t>
            </a:r>
            <a:r>
              <a:rPr lang="pt-BR" dirty="0" err="1"/>
              <a:t>by</a:t>
            </a:r>
            <a:r>
              <a:rPr lang="pt-BR" dirty="0"/>
              <a:t> a </a:t>
            </a:r>
            <a:r>
              <a:rPr lang="pt-BR" dirty="0" err="1"/>
              <a:t>rise</a:t>
            </a:r>
            <a:r>
              <a:rPr lang="pt-BR" dirty="0"/>
              <a:t> in </a:t>
            </a:r>
            <a:r>
              <a:rPr lang="pt-BR" dirty="0" err="1"/>
              <a:t>pitch</a:t>
            </a:r>
            <a:r>
              <a:rPr lang="pt-BR" dirty="0"/>
              <a:t>. ! </a:t>
            </a:r>
            <a:r>
              <a:rPr lang="pt-BR" dirty="0" err="1"/>
              <a:t>An</a:t>
            </a:r>
            <a:r>
              <a:rPr lang="pt-BR" dirty="0"/>
              <a:t> </a:t>
            </a:r>
            <a:r>
              <a:rPr lang="pt-BR" dirty="0" err="1"/>
              <a:t>exclamation</a:t>
            </a:r>
            <a:r>
              <a:rPr lang="pt-BR" dirty="0"/>
              <a:t>, </a:t>
            </a:r>
            <a:r>
              <a:rPr lang="pt-BR" dirty="0" err="1"/>
              <a:t>marked</a:t>
            </a:r>
            <a:r>
              <a:rPr lang="pt-BR" dirty="0"/>
              <a:t> </a:t>
            </a:r>
            <a:r>
              <a:rPr lang="pt-BR" dirty="0" err="1"/>
              <a:t>by</a:t>
            </a:r>
            <a:r>
              <a:rPr lang="pt-BR" dirty="0"/>
              <a:t> a </a:t>
            </a:r>
            <a:r>
              <a:rPr lang="pt-BR" dirty="0" err="1"/>
              <a:t>rise</a:t>
            </a:r>
            <a:r>
              <a:rPr lang="pt-BR" dirty="0"/>
              <a:t> in </a:t>
            </a:r>
            <a:r>
              <a:rPr lang="pt-BR" dirty="0" err="1"/>
              <a:t>pitch</a:t>
            </a:r>
            <a:r>
              <a:rPr lang="pt-BR" dirty="0"/>
              <a:t> </a:t>
            </a:r>
            <a:r>
              <a:rPr lang="pt-BR" dirty="0" err="1"/>
              <a:t>or</a:t>
            </a:r>
            <a:r>
              <a:rPr lang="pt-BR" dirty="0"/>
              <a:t> intense </a:t>
            </a:r>
            <a:r>
              <a:rPr lang="pt-BR" dirty="0" err="1"/>
              <a:t>body</a:t>
            </a:r>
            <a:r>
              <a:rPr lang="pt-BR" dirty="0"/>
              <a:t> </a:t>
            </a:r>
            <a:r>
              <a:rPr lang="pt-BR" dirty="0" err="1"/>
              <a:t>language</a:t>
            </a:r>
            <a:r>
              <a:rPr lang="pt-BR" dirty="0"/>
              <a:t>. </a:t>
            </a:r>
          </a:p>
          <a:p>
            <a:endParaRPr lang="pt-BR" dirty="0"/>
          </a:p>
          <a:p>
            <a:pPr marL="0" indent="0">
              <a:buNone/>
            </a:pP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8</a:t>
            </a:fld>
            <a:endParaRPr lang="en-US" dirty="0"/>
          </a:p>
        </p:txBody>
      </p:sp>
    </p:spTree>
    <p:extLst>
      <p:ext uri="{BB962C8B-B14F-4D97-AF65-F5344CB8AC3E}">
        <p14:creationId xmlns:p14="http://schemas.microsoft.com/office/powerpoint/2010/main" val="316339472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Stories-As-Texts Research </a:t>
            </a:r>
            <a:br>
              <a:rPr lang="en-US" b="1" i="1" dirty="0"/>
            </a:br>
            <a:endParaRPr lang="en-US" dirty="0"/>
          </a:p>
        </p:txBody>
      </p:sp>
      <p:sp>
        <p:nvSpPr>
          <p:cNvPr id="3" name="Content Placeholder 2"/>
          <p:cNvSpPr>
            <a:spLocks noGrp="1"/>
          </p:cNvSpPr>
          <p:nvPr>
            <p:ph idx="1"/>
          </p:nvPr>
        </p:nvSpPr>
        <p:spPr>
          <a:xfrm>
            <a:off x="762000" y="990600"/>
            <a:ext cx="8077200" cy="5562600"/>
          </a:xfrm>
        </p:spPr>
        <p:txBody>
          <a:bodyPr>
            <a:normAutofit lnSpcReduction="10000"/>
          </a:bodyPr>
          <a:lstStyle/>
          <a:p>
            <a:pPr marL="0" indent="0">
              <a:buNone/>
            </a:pPr>
            <a:r>
              <a:rPr lang="en-US" dirty="0"/>
              <a:t>The story was not found to be a highly agreed-upon text, told from beginning to end, as it has been studied in most prior story research. Rather, the stories were dynamic, varied by context, and were sometimes terse, requiring the hearer to fill in silently major chunks of story line, context, and implication. Stories were frequently challenged, reinterpreted, and revised by the hearers as they unfolded in conversation. </a:t>
            </a:r>
            <a:endParaRPr lang="en-US" dirty="0" smtClean="0"/>
          </a:p>
          <a:p>
            <a:pPr marL="0" indent="0">
              <a:buNone/>
            </a:pPr>
            <a:endParaRPr lang="en-US" dirty="0"/>
          </a:p>
          <a:p>
            <a:pPr marL="0" indent="0">
              <a:buNone/>
            </a:pPr>
            <a:r>
              <a:rPr lang="en-US" dirty="0" smtClean="0"/>
              <a:t>NEXT AN INTERACTIVE TEXT ANALYSIS</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9</a:t>
            </a:fld>
            <a:endParaRPr lang="en-US" dirty="0"/>
          </a:p>
        </p:txBody>
      </p:sp>
    </p:spTree>
    <p:extLst>
      <p:ext uri="{BB962C8B-B14F-4D97-AF65-F5344CB8AC3E}">
        <p14:creationId xmlns:p14="http://schemas.microsoft.com/office/powerpoint/2010/main" val="76969059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5.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6.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7.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8.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9.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3748</Words>
  <Application>Microsoft Macintosh PowerPoint</Application>
  <PresentationFormat>On-screen Show (4:3)</PresentationFormat>
  <Paragraphs>314</Paragraphs>
  <Slides>52</Slides>
  <Notes>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Training New Employees</vt:lpstr>
      <vt:lpstr>What is relation between Storytelling and Sensemaking?</vt:lpstr>
      <vt:lpstr>Today’s Overview </vt:lpstr>
      <vt:lpstr>The office Supply Study</vt:lpstr>
      <vt:lpstr>Organizations As Storytelling Systems In organizations, storytelling is the preferred sense-making currency of human relationships among internal and external stakeholders.</vt:lpstr>
      <vt:lpstr>The rest of 1st paragraph</vt:lpstr>
      <vt:lpstr>METHOD is called ‘in situ’ </vt:lpstr>
      <vt:lpstr>Antenarrative Method (2001 book, p. 125)</vt:lpstr>
      <vt:lpstr>TRANSCRIPTION</vt:lpstr>
      <vt:lpstr>Stories-As-Texts Research  </vt:lpstr>
      <vt:lpstr>lines 846-54,  story details are so terse that, at first glance, there may not appear to be a story at all.   Indeed in Gabriel (2000) this story does not fulfill the narrative contract  Czarniawska 92004) would say its not an emplotment, because it is not a Beginning, Middle, End telling and strong corporate cultures have petrified narrative plots</vt:lpstr>
      <vt:lpstr>Stories-As-Performance (only) </vt:lpstr>
      <vt:lpstr>Stories As Performance and Text</vt:lpstr>
      <vt:lpstr>INTERACTIVE CASE, In pairs, Decide, What you will recommend if the CEO asks you the researcher &amp; consultant (from Boje, 2001: 126) CEO says:</vt:lpstr>
      <vt:lpstr>What I did (Boje, 2001: 126)</vt:lpstr>
      <vt:lpstr>Tersely Told Story in 1991 article:</vt:lpstr>
      <vt:lpstr>Wider embeddedness in web of stories of STORYTELLING ORGANIZATIONS (Boje 2001: 127)</vt:lpstr>
      <vt:lpstr>Doug’s Storytelling Intervention</vt:lpstr>
      <vt:lpstr>Michael Rowlinson© 2010 ephemera 10(2): 199-213 Organizational memory reviews</vt:lpstr>
      <vt:lpstr>p. 96 Grant, D., Keenoy, T. W., &amp; Oswick, C. (Eds.). (1998). Discourse and organization. Sage.</vt:lpstr>
      <vt:lpstr>Boje 2001: 126</vt:lpstr>
      <vt:lpstr>S1: Goldco Founding Story – part 1  </vt:lpstr>
      <vt:lpstr>Continued</vt:lpstr>
      <vt:lpstr>RENO BRANCH STORY</vt:lpstr>
      <vt:lpstr>Mythic of Reno Branch Story</vt:lpstr>
      <vt:lpstr>3 MAIN POINTS</vt:lpstr>
      <vt:lpstr>Background before your exercise</vt:lpstr>
      <vt:lpstr>What is going on in this company?</vt:lpstr>
      <vt:lpstr>2001 p. 120</vt:lpstr>
      <vt:lpstr>Background before next exercise</vt:lpstr>
      <vt:lpstr>Interpretation</vt:lpstr>
      <vt:lpstr>CEO Turnover Story by Vendors </vt:lpstr>
      <vt:lpstr>POINT ‘Counter-Stories’ &amp; Official Stories</vt:lpstr>
      <vt:lpstr>(2008) I went back to my texts to study Antenarratives --‘turnover in senior management’ </vt:lpstr>
      <vt:lpstr>More Antenarratives</vt:lpstr>
      <vt:lpstr>More Antenarratives</vt:lpstr>
      <vt:lpstr>More Antenarratives</vt:lpstr>
      <vt:lpstr>Implications of STORYTELLING ORGANIZATION Research</vt:lpstr>
      <vt:lpstr>Questions?</vt:lpstr>
      <vt:lpstr>Resources</vt:lpstr>
      <vt:lpstr>APPENDIX of some Definitions and Methos</vt:lpstr>
      <vt:lpstr>PowerPoint Presentation</vt:lpstr>
      <vt:lpstr>From Boje (2001) Narrative Methods</vt:lpstr>
      <vt:lpstr>PowerPoint Presentation</vt:lpstr>
      <vt:lpstr>Kenneth Burke PENTAD</vt:lpstr>
      <vt:lpstr>PowerPoint Presentation</vt:lpstr>
      <vt:lpstr>The Method of MetaNarrative</vt:lpstr>
      <vt:lpstr>There are as many definitions of story and narrative as there are narratologists and storytelling theorists </vt:lpstr>
      <vt:lpstr>Aristotle</vt:lpstr>
      <vt:lpstr>Bakhtin</vt:lpstr>
      <vt:lpstr>Gabriel</vt:lpstr>
      <vt:lpstr>Barbara Czarniawska</vt:lpstr>
      <vt:lpstr>Boje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2016-05-26T07:09:22Z</dcterms:modified>
</cp:coreProperties>
</file>